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2.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tags/tag50.xml" ContentType="application/vnd.openxmlformats-officedocument.presentationml.tags+xml"/>
  <Override PartName="/ppt/notesSlides/notesSlide2.xml" ContentType="application/vnd.openxmlformats-officedocument.presentationml.notesSlide+xml"/>
  <Override PartName="/ppt/tags/tag51.xml" ContentType="application/vnd.openxmlformats-officedocument.presentationml.tags+xml"/>
  <Override PartName="/ppt/notesSlides/notesSlide3.xml" ContentType="application/vnd.openxmlformats-officedocument.presentationml.notesSlide+xml"/>
  <Override PartName="/ppt/tags/tag52.xml" ContentType="application/vnd.openxmlformats-officedocument.presentationml.tags+xml"/>
  <Override PartName="/ppt/notesSlides/notesSlide4.xml" ContentType="application/vnd.openxmlformats-officedocument.presentationml.notesSlide+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notesSlides/notesSlide6.xml" ContentType="application/vnd.openxmlformats-officedocument.presentationml.notesSlide+xml"/>
  <Override PartName="/ppt/tags/tag55.xml" ContentType="application/vnd.openxmlformats-officedocument.presentationml.tags+xml"/>
  <Override PartName="/ppt/notesSlides/notesSlide7.xml" ContentType="application/vnd.openxmlformats-officedocument.presentationml.notesSlide+xml"/>
  <Override PartName="/ppt/tags/tag56.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29"/>
  </p:notesMasterIdLst>
  <p:sldIdLst>
    <p:sldId id="2134805480" r:id="rId5"/>
    <p:sldId id="2134805528" r:id="rId6"/>
    <p:sldId id="2123258688" r:id="rId7"/>
    <p:sldId id="2134805504" r:id="rId8"/>
    <p:sldId id="2134805500" r:id="rId9"/>
    <p:sldId id="2134805481" r:id="rId10"/>
    <p:sldId id="2134805531" r:id="rId11"/>
    <p:sldId id="2134805526" r:id="rId12"/>
    <p:sldId id="2134805530" r:id="rId13"/>
    <p:sldId id="2134805515" r:id="rId14"/>
    <p:sldId id="2134805529" r:id="rId15"/>
    <p:sldId id="2134805540" r:id="rId16"/>
    <p:sldId id="2134805521" r:id="rId17"/>
    <p:sldId id="2134805522" r:id="rId18"/>
    <p:sldId id="2134805523" r:id="rId19"/>
    <p:sldId id="2134805524" r:id="rId20"/>
    <p:sldId id="2134805525" r:id="rId21"/>
    <p:sldId id="2134805542" r:id="rId22"/>
    <p:sldId id="2134805534" r:id="rId23"/>
    <p:sldId id="2134805536" r:id="rId24"/>
    <p:sldId id="2134805537" r:id="rId25"/>
    <p:sldId id="2134805538" r:id="rId26"/>
    <p:sldId id="2134805539" r:id="rId27"/>
    <p:sldId id="2134805514" r:id="rId28"/>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91F182-3F5D-657D-7275-56868598F878}" name="Sharif Islam" initials="SI" userId="S::shisla@microsoft.com::96dfe039-9838-43f0-866d-387e44ef2f83" providerId="AD"/>
  <p188:author id="{D6A6DC99-5F97-63DC-CE2A-EA383C06374C}" name="Philip Reilly" initials="PR" userId="S::philipr@microsoft.com::1f957e5c-664a-4e64-abe5-92f2ee7672b4" providerId="AD"/>
  <p188:author id="{6854CEDA-D5E6-5C6D-29BE-BE211C85DB12}" name="Sajal Agarwal" initials="SA" userId="S::sajagarw@microsoft.com::7530d528-da57-4c9c-8a56-93d3214b5c14" providerId="AD"/>
  <p188:author id="{A27463E0-1EA7-F1C5-4515-2E558BCB4B70}" name="Damian Madsen (Prime 8 LLC)" initials="" userId="v-damima@microsoft.com" providerId="O365"/>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3FAFF"/>
    <a:srgbClr val="000099"/>
    <a:srgbClr val="E1F2FF"/>
    <a:srgbClr val="E7E9E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F11FC-2D6C-4449-0E7B-97F58873C1E2}" v="39" dt="2020-11-06T23:37:42.890"/>
    <p1510:client id="{96F64A63-8BAC-490C-9D6B-9BFEE2B2967A}" v="70" dt="2020-10-27T15:26:55.265"/>
    <p1510:client id="{CBEE859B-B78E-1406-1EDA-72A2AFC07CE0}" v="104" dt="2020-12-22T19:04:11.662"/>
    <p1510:client id="{E771388E-5C1C-5B3E-8084-BF20202D0C9B}" v="10" dt="2021-01-13T06:30:12.3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C0ECE-0B68-4F2E-A1DE-09F45E78948E}" type="datetimeFigureOut">
              <a:rPr lang="en-US" smtClean="0"/>
              <a:t>6/2/2021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08F2E-4BCD-48F1-8F57-B98D6E9820BC}" type="slidenum">
              <a:rPr lang="en-US" smtClean="0"/>
              <a:t>‹#›</a:t>
            </a:fld>
            <a:endParaRPr lang="en-US"/>
          </a:p>
        </p:txBody>
      </p:sp>
    </p:spTree>
    <p:extLst>
      <p:ext uri="{BB962C8B-B14F-4D97-AF65-F5344CB8AC3E}">
        <p14:creationId xmlns:p14="http://schemas.microsoft.com/office/powerpoint/2010/main" val="374624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FEA597B-0FE9-498D-ADD5-7527FA1F59B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947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F08F2E-4BCD-48F1-8F57-B98D6E9820BC}" type="slidenum">
              <a:rPr lang="en-US" smtClean="0"/>
              <a:t>4</a:t>
            </a:fld>
            <a:endParaRPr lang="en-US"/>
          </a:p>
        </p:txBody>
      </p:sp>
    </p:spTree>
    <p:extLst>
      <p:ext uri="{BB962C8B-B14F-4D97-AF65-F5344CB8AC3E}">
        <p14:creationId xmlns:p14="http://schemas.microsoft.com/office/powerpoint/2010/main" val="346956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F08F2E-4BCD-48F1-8F57-B98D6E9820BC}" type="slidenum">
              <a:rPr lang="en-US" smtClean="0"/>
              <a:t>5</a:t>
            </a:fld>
            <a:endParaRPr lang="en-US"/>
          </a:p>
        </p:txBody>
      </p:sp>
    </p:spTree>
    <p:extLst>
      <p:ext uri="{BB962C8B-B14F-4D97-AF65-F5344CB8AC3E}">
        <p14:creationId xmlns:p14="http://schemas.microsoft.com/office/powerpoint/2010/main" val="10977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6</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7</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8</a:t>
            </a:fld>
            <a:endParaRPr lang="en-US"/>
          </a:p>
        </p:txBody>
      </p:sp>
    </p:spTree>
    <p:extLst>
      <p:ext uri="{BB962C8B-B14F-4D97-AF65-F5344CB8AC3E}">
        <p14:creationId xmlns:p14="http://schemas.microsoft.com/office/powerpoint/2010/main" val="775255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9</a:t>
            </a:fld>
            <a:endParaRPr lang="en-US"/>
          </a:p>
        </p:txBody>
      </p:sp>
    </p:spTree>
    <p:extLst>
      <p:ext uri="{BB962C8B-B14F-4D97-AF65-F5344CB8AC3E}">
        <p14:creationId xmlns:p14="http://schemas.microsoft.com/office/powerpoint/2010/main" val="50330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6/2/2021 1:37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65774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ta &amp; AI Title w/graphic 5">
    <p:bg>
      <p:bgRef idx="1001">
        <a:schemeClr val="bg1"/>
      </p:bgRef>
    </p:bg>
    <p:spTree>
      <p:nvGrpSpPr>
        <p:cNvPr id="1" name=""/>
        <p:cNvGrpSpPr/>
        <p:nvPr/>
      </p:nvGrpSpPr>
      <p:grpSpPr>
        <a:xfrm>
          <a:off x="0" y="0"/>
          <a:ext cx="0" cy="0"/>
          <a:chOff x="0" y="0"/>
          <a:chExt cx="0" cy="0"/>
        </a:xfrm>
      </p:grpSpPr>
      <p:pic>
        <p:nvPicPr>
          <p:cNvPr id="7" name="Picture 6" descr="A picture containing scene, road, track, train&#10;&#10;Description automatically generated">
            <a:extLst>
              <a:ext uri="{FF2B5EF4-FFF2-40B4-BE49-F238E27FC236}">
                <a16:creationId xmlns:a16="http://schemas.microsoft.com/office/drawing/2014/main" id="{7F67BED2-FBE9-492F-87D2-382DF75C6B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4" name="Logo" descr="A picture containing flower, bird&#10;&#10;Description automatically generated">
            <a:extLst>
              <a:ext uri="{FF2B5EF4-FFF2-40B4-BE49-F238E27FC236}">
                <a16:creationId xmlns:a16="http://schemas.microsoft.com/office/drawing/2014/main" id="{96AF287E-CC03-40BA-B85D-24013BC717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pic>
        <p:nvPicPr>
          <p:cNvPr id="50" name="Picture 49" descr="A close up of a logo&#10;&#10;Description automatically generated">
            <a:extLst>
              <a:ext uri="{FF2B5EF4-FFF2-40B4-BE49-F238E27FC236}">
                <a16:creationId xmlns:a16="http://schemas.microsoft.com/office/drawing/2014/main" id="{5C680EA6-E1AD-49C5-9DEF-E4EE1380A67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88578" y="0"/>
            <a:ext cx="10285541" cy="6858000"/>
          </a:xfrm>
          <a:prstGeom prst="rect">
            <a:avLst/>
          </a:prstGeom>
        </p:spPr>
      </p:pic>
      <p:sp>
        <p:nvSpPr>
          <p:cNvPr id="2" name="TextBox 1">
            <a:extLst>
              <a:ext uri="{FF2B5EF4-FFF2-40B4-BE49-F238E27FC236}">
                <a16:creationId xmlns:a16="http://schemas.microsoft.com/office/drawing/2014/main" id="{81EC3ADB-321F-43C3-8530-5AC36DAB500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99896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amp; AI Title w/graphic 6">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1BDF9F3-47B7-4B12-8E40-227712E838F6}"/>
              </a:ext>
            </a:extLst>
          </p:cNvPr>
          <p:cNvGrpSpPr/>
          <p:nvPr userDrawn="1"/>
        </p:nvGrpSpPr>
        <p:grpSpPr>
          <a:xfrm>
            <a:off x="1" y="-1"/>
            <a:ext cx="12669781" cy="6858001"/>
            <a:chOff x="967386" y="1254334"/>
            <a:chExt cx="9804136" cy="5306109"/>
          </a:xfrm>
        </p:grpSpPr>
        <p:pic>
          <p:nvPicPr>
            <p:cNvPr id="16" name="Picture 15" descr="A person standing on top of a mountain&#10;&#10;Description automatically generated">
              <a:extLst>
                <a:ext uri="{FF2B5EF4-FFF2-40B4-BE49-F238E27FC236}">
                  <a16:creationId xmlns:a16="http://schemas.microsoft.com/office/drawing/2014/main" id="{32206CE8-0D55-4D61-9B26-85FC2C8710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7386" y="1254334"/>
              <a:ext cx="9434420" cy="5306108"/>
            </a:xfrm>
            <a:prstGeom prst="rect">
              <a:avLst/>
            </a:prstGeom>
          </p:spPr>
        </p:pic>
        <p:pic>
          <p:nvPicPr>
            <p:cNvPr id="10" name="Picture 9" descr="A close up of a logo&#10;&#10;Description automatically generated">
              <a:extLst>
                <a:ext uri="{FF2B5EF4-FFF2-40B4-BE49-F238E27FC236}">
                  <a16:creationId xmlns:a16="http://schemas.microsoft.com/office/drawing/2014/main" id="{6DEA7733-2AE7-4361-942A-A66BD471DFD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927205" y="3131187"/>
              <a:ext cx="8844317" cy="3429256"/>
            </a:xfrm>
            <a:prstGeom prst="rect">
              <a:avLst/>
            </a:prstGeom>
          </p:spPr>
        </p:pic>
      </p:grpSp>
      <p:sp>
        <p:nvSpPr>
          <p:cNvPr id="13" name="Title 1">
            <a:extLst>
              <a:ext uri="{FF2B5EF4-FFF2-40B4-BE49-F238E27FC236}">
                <a16:creationId xmlns:a16="http://schemas.microsoft.com/office/drawing/2014/main" id="{ADBDC63F-33A6-4721-8C9E-26C499311474}"/>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7D87A1A7-431E-4B94-A529-04DE642B0883}"/>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5" name="Logo" descr="A picture containing flower, bird&#10;&#10;Description automatically generated">
            <a:extLst>
              <a:ext uri="{FF2B5EF4-FFF2-40B4-BE49-F238E27FC236}">
                <a16:creationId xmlns:a16="http://schemas.microsoft.com/office/drawing/2014/main" id="{413BFEC7-54E1-40BF-865D-18AA4DF3B3C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80509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20916"/>
          </a:xfrm>
        </p:spPr>
        <p:txBody>
          <a:bodyPr wrap="square">
            <a:spAutoFit/>
          </a:bodyPr>
          <a:lstStyle>
            <a:lvl1pPr marL="0" indent="0">
              <a:buNone/>
              <a:defRPr sz="2353">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70A56A79-6CF6-4FC6-875F-B3C05188E7DD}"/>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
        <p:nvSpPr>
          <p:cNvPr id="3" name="TextBox 2">
            <a:extLst>
              <a:ext uri="{FF2B5EF4-FFF2-40B4-BE49-F238E27FC236}">
                <a16:creationId xmlns:a16="http://schemas.microsoft.com/office/drawing/2014/main" id="{90650AFE-0EE7-44F5-92A2-9F38A0D221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46638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209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3FCB7F8C-1446-4BD5-89C7-C9605C4BF69B}"/>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342056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lang="en-US" sz="2353" b="0" kern="1200" spc="0" baseline="0" dirty="0">
                <a:gradFill>
                  <a:gsLst>
                    <a:gs pos="1250">
                      <a:schemeClr val="tx1"/>
                    </a:gs>
                    <a:gs pos="100000">
                      <a:schemeClr val="tx1"/>
                    </a:gs>
                  </a:gsLst>
                  <a:lin ang="5400000" scaled="0"/>
                </a:gradFill>
                <a:latin typeface="+mj-lt"/>
                <a:ea typeface="+mn-ea"/>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marL="0" marR="0" lvl="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BD48C2BB-5BD3-42F5-8A0C-D36D83BF35E3}"/>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650597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7897393-E3E6-4F79-B267-89CF1694187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032596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7628352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A7EEC7B2-8571-442D-A101-2B192B76D9C2}"/>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447032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4F2BCE21-E146-4AF3-BCD8-818F2B8F39E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30624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2440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ark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18314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21638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6303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91712401-854D-4DAA-B574-3E31F2213ADA}"/>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5817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510602A4-2242-425F-AE13-22CD97AC3879}"/>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92226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439C44E6-9CAA-4F25-BA84-29DB0DACF4F5}"/>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570260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3769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8AFD8C00-171A-4083-BBCD-A8FCC253AB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675278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amp;AI 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050651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ata&amp;AI 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5654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ata&amp;AI 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150298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ark Purp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92012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ata&amp;AI 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36890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129334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072751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225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Dark Blue">
    <p:bg>
      <p:bgPr>
        <a:solidFill>
          <a:schemeClr val="accent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85252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Dark Purple">
    <p:bg>
      <p:bgPr>
        <a:solidFill>
          <a:schemeClr val="accent4"/>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02429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accent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43755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Light Gray">
    <p:bg>
      <p:bgPr>
        <a:solidFill>
          <a:schemeClr val="tx1">
            <a:lumMod val="10000"/>
            <a:lumOff val="90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79154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94829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40463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Blu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2801495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pic>
        <p:nvPicPr>
          <p:cNvPr id="4" name="Picture 3" descr="A picture containing outdoor, object, sunset, flying&#10;&#10;Description automatically generated">
            <a:extLst>
              <a:ext uri="{FF2B5EF4-FFF2-40B4-BE49-F238E27FC236}">
                <a16:creationId xmlns:a16="http://schemas.microsoft.com/office/drawing/2014/main" id="{E16DF15D-5862-4F7A-96AD-2183F2DF874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5" name="Picture 4" descr="A close up of a logo&#10;&#10;Description automatically generated">
            <a:extLst>
              <a:ext uri="{FF2B5EF4-FFF2-40B4-BE49-F238E27FC236}">
                <a16:creationId xmlns:a16="http://schemas.microsoft.com/office/drawing/2014/main" id="{614108D2-0058-46CB-8A3C-DF52DDCFAB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1" name="Logo" descr="A picture containing flower, bird&#10;&#10;Description automatically generated">
            <a:extLst>
              <a:ext uri="{FF2B5EF4-FFF2-40B4-BE49-F238E27FC236}">
                <a16:creationId xmlns:a16="http://schemas.microsoft.com/office/drawing/2014/main" id="{24D9505B-23B5-4D75-855D-33A0A01CE9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0E49A701-68F8-4D12-81E0-F451A2651008}"/>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881304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93A24D-1F08-44A9-8A86-F1EE82997674}"/>
              </a:ext>
            </a:extLst>
          </p:cNvPr>
          <p:cNvSpPr/>
          <p:nvPr userDrawn="1"/>
        </p:nvSpPr>
        <p:spPr bwMode="auto">
          <a:xfrm>
            <a:off x="-5525" y="0"/>
            <a:ext cx="12190271" cy="6857999"/>
          </a:xfrm>
          <a:prstGeom prst="rect">
            <a:avLst/>
          </a:prstGeom>
          <a:gradFill>
            <a:gsLst>
              <a:gs pos="50000">
                <a:schemeClr val="accent2">
                  <a:alpha val="50000"/>
                </a:schemeClr>
              </a:gs>
              <a:gs pos="0">
                <a:schemeClr val="accent1">
                  <a:alpha val="50000"/>
                </a:schemeClr>
              </a:gs>
              <a:gs pos="98230">
                <a:schemeClr val="accent3">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146045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5" name="TextBox 4">
            <a:extLst>
              <a:ext uri="{FF2B5EF4-FFF2-40B4-BE49-F238E27FC236}">
                <a16:creationId xmlns:a16="http://schemas.microsoft.com/office/drawing/2014/main" id="{3AA0DCE6-E11D-4142-A91C-CD5FF4E9063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65424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06927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losing logo slide 1">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667689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descr="A picture containing food, flower, bird&#10;&#10;Description automatically generated">
            <a:extLst>
              <a:ext uri="{FF2B5EF4-FFF2-40B4-BE49-F238E27FC236}">
                <a16:creationId xmlns:a16="http://schemas.microsoft.com/office/drawing/2014/main" id="{E7336C67-E4E2-495C-A938-44DE608195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9497" y="361953"/>
            <a:ext cx="5979644" cy="956459"/>
          </a:xfrm>
          <a:prstGeom prst="rect">
            <a:avLst/>
          </a:prstGeom>
        </p:spPr>
      </p:pic>
    </p:spTree>
    <p:custDataLst>
      <p:tags r:id="rId1"/>
    </p:custDataLst>
    <p:extLst>
      <p:ext uri="{BB962C8B-B14F-4D97-AF65-F5344CB8AC3E}">
        <p14:creationId xmlns:p14="http://schemas.microsoft.com/office/powerpoint/2010/main" val="401174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3"/>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3"/>
          </a:solidFill>
        </p:spPr>
        <p:txBody>
          <a:bodyPr wrap="square" lIns="0" tIns="0" rIns="274320" bIns="0" anchor="ctr" anchorCtr="0">
            <a:noAutofit/>
          </a:bodyPr>
          <a:lstStyle>
            <a:lvl1pPr algn="r">
              <a:buFont typeface="Arial" pitchFamily="34" charset="0"/>
              <a:buNone/>
              <a:defRPr sz="3529"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12788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1100591461"/>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388"/>
            <a:ext cx="9144000" cy="1846575"/>
          </a:xfrm>
          <a:prstGeom prst="rect">
            <a:avLst/>
          </a:prstGeo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53"/>
          </a:xfrm>
          <a:prstGeom prst="rect">
            <a:avLst/>
          </a:prstGeo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084F08C-6F01-6A4C-B294-3ECE791EB5DB}" type="datetimeFigureOut">
              <a:rPr lang="en-US" smtClean="0"/>
              <a:t>6/2/2021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1798396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72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Light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food, flower, bird&#10;&#10;Description automatically generated">
            <a:extLst>
              <a:ext uri="{FF2B5EF4-FFF2-40B4-BE49-F238E27FC236}">
                <a16:creationId xmlns:a16="http://schemas.microsoft.com/office/drawing/2014/main" id="{54436D06-FB02-4B1C-BF3B-7BE7DED9860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031" t="16502" r="11438" b="11441"/>
          <a:stretch/>
        </p:blipFill>
        <p:spPr>
          <a:xfrm>
            <a:off x="532319" y="373498"/>
            <a:ext cx="5979644" cy="956459"/>
          </a:xfrm>
          <a:prstGeom prst="rect">
            <a:avLst/>
          </a:prstGeom>
        </p:spPr>
      </p:pic>
      <p:sp>
        <p:nvSpPr>
          <p:cNvPr id="3" name="TextBox 2">
            <a:extLst>
              <a:ext uri="{FF2B5EF4-FFF2-40B4-BE49-F238E27FC236}">
                <a16:creationId xmlns:a16="http://schemas.microsoft.com/office/drawing/2014/main" id="{83B4E955-A0AC-4A99-8A52-AB000091612C}"/>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3781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 &amp; AI Title w/graphic 1">
    <p:bg>
      <p:bgRef idx="1001">
        <a:schemeClr val="bg1"/>
      </p:bgRef>
    </p:bg>
    <p:spTree>
      <p:nvGrpSpPr>
        <p:cNvPr id="1" name=""/>
        <p:cNvGrpSpPr/>
        <p:nvPr/>
      </p:nvGrpSpPr>
      <p:grpSpPr>
        <a:xfrm>
          <a:off x="0" y="0"/>
          <a:ext cx="0" cy="0"/>
          <a:chOff x="0" y="0"/>
          <a:chExt cx="0" cy="0"/>
        </a:xfrm>
      </p:grpSpPr>
      <p:pic>
        <p:nvPicPr>
          <p:cNvPr id="6" name="Picture 5" descr="A person with a sunset in the background&#10;&#10;Description automatically generated">
            <a:extLst>
              <a:ext uri="{FF2B5EF4-FFF2-40B4-BE49-F238E27FC236}">
                <a16:creationId xmlns:a16="http://schemas.microsoft.com/office/drawing/2014/main" id="{A63DE928-E7F6-44F4-A90B-9C75DF34D6E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190118" cy="6858000"/>
          </a:xfrm>
          <a:prstGeom prst="rect">
            <a:avLst/>
          </a:prstGeom>
        </p:spPr>
      </p:pic>
      <p:pic>
        <p:nvPicPr>
          <p:cNvPr id="8" name="Picture 7">
            <a:extLst>
              <a:ext uri="{FF2B5EF4-FFF2-40B4-BE49-F238E27FC236}">
                <a16:creationId xmlns:a16="http://schemas.microsoft.com/office/drawing/2014/main" id="{8D0567D6-DE41-40E6-A393-47B5B4ACDB8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597"/>
          <a:stretch/>
        </p:blipFill>
        <p:spPr>
          <a:xfrm>
            <a:off x="2211492" y="1"/>
            <a:ext cx="9396307" cy="6857999"/>
          </a:xfrm>
          <a:prstGeom prst="rect">
            <a:avLst/>
          </a:prstGeom>
        </p:spPr>
      </p:pic>
      <p:sp>
        <p:nvSpPr>
          <p:cNvPr id="12" name="Rectangle 11">
            <a:extLst>
              <a:ext uri="{FF2B5EF4-FFF2-40B4-BE49-F238E27FC236}">
                <a16:creationId xmlns:a16="http://schemas.microsoft.com/office/drawing/2014/main" id="{66BE72EB-D9BD-4FCA-953B-67BF9EF8B79F}"/>
              </a:ext>
            </a:extLst>
          </p:cNvPr>
          <p:cNvSpPr/>
          <p:nvPr userDrawn="1"/>
        </p:nvSpPr>
        <p:spPr bwMode="auto">
          <a:xfrm>
            <a:off x="0" y="-7784"/>
            <a:ext cx="5083630" cy="6857999"/>
          </a:xfrm>
          <a:prstGeom prst="rect">
            <a:avLst/>
          </a:prstGeom>
          <a:gradFill flip="none" rotWithShape="1">
            <a:gsLst>
              <a:gs pos="0">
                <a:schemeClr val="accent1">
                  <a:alpha val="60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Logo" descr="A picture containing flower, bird&#10;&#10;Description automatically generated">
            <a:extLst>
              <a:ext uri="{FF2B5EF4-FFF2-40B4-BE49-F238E27FC236}">
                <a16:creationId xmlns:a16="http://schemas.microsoft.com/office/drawing/2014/main" id="{7DE68317-24AB-4C40-8816-E354A9D11EA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3" name="TextBox 2">
            <a:extLst>
              <a:ext uri="{FF2B5EF4-FFF2-40B4-BE49-F238E27FC236}">
                <a16:creationId xmlns:a16="http://schemas.microsoft.com/office/drawing/2014/main" id="{323FD291-903B-415B-8D9D-6AF972B5CA7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463875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2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amp; AI Title w/graphic 2">
    <p:bg>
      <p:bgPr>
        <a:solidFill>
          <a:schemeClr val="accent3"/>
        </a:solidFill>
        <a:effectLst/>
      </p:bgPr>
    </p:bg>
    <p:spTree>
      <p:nvGrpSpPr>
        <p:cNvPr id="1" name=""/>
        <p:cNvGrpSpPr/>
        <p:nvPr/>
      </p:nvGrpSpPr>
      <p:grpSpPr>
        <a:xfrm>
          <a:off x="0" y="0"/>
          <a:ext cx="0" cy="0"/>
          <a:chOff x="0" y="0"/>
          <a:chExt cx="0" cy="0"/>
        </a:xfrm>
      </p:grpSpPr>
      <p:pic>
        <p:nvPicPr>
          <p:cNvPr id="3" name="Picture 2" descr="A picture containing outdoor, object, sunset, flying&#10;&#10;Description automatically generated">
            <a:extLst>
              <a:ext uri="{FF2B5EF4-FFF2-40B4-BE49-F238E27FC236}">
                <a16:creationId xmlns:a16="http://schemas.microsoft.com/office/drawing/2014/main" id="{93592A57-278F-4946-AF45-2426208C6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6" name="Picture 5" descr="A close up of a logo&#10;&#10;Description automatically generated">
            <a:extLst>
              <a:ext uri="{FF2B5EF4-FFF2-40B4-BE49-F238E27FC236}">
                <a16:creationId xmlns:a16="http://schemas.microsoft.com/office/drawing/2014/main" id="{90950ECD-D0D1-4204-A3AD-F1BD646B38F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userDrawn="1">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userDrawn="1">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FE58DC77-EDF0-47C0-985D-ECE0E7332F4E}"/>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258127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amp; AI Title w/graphic 3">
    <p:bg>
      <p:bgPr>
        <a:solidFill>
          <a:schemeClr val="accent3"/>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39E6D0-ECCA-471D-8DB8-64F2EEC09CA6}"/>
              </a:ext>
            </a:extLst>
          </p:cNvPr>
          <p:cNvGrpSpPr/>
          <p:nvPr userDrawn="1"/>
        </p:nvGrpSpPr>
        <p:grpSpPr>
          <a:xfrm>
            <a:off x="0" y="0"/>
            <a:ext cx="12192000" cy="6858000"/>
            <a:chOff x="1944687" y="0"/>
            <a:chExt cx="10491788" cy="6994525"/>
          </a:xfrm>
        </p:grpSpPr>
        <p:pic>
          <p:nvPicPr>
            <p:cNvPr id="3" name="Picture 2" descr="A picture containing outdoor, mountain, dark, light&#10;&#10;Description automatically generated">
              <a:extLst>
                <a:ext uri="{FF2B5EF4-FFF2-40B4-BE49-F238E27FC236}">
                  <a16:creationId xmlns:a16="http://schemas.microsoft.com/office/drawing/2014/main" id="{7C9E277B-7D57-49C7-83C7-2FAE23C7DC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pic>
          <p:nvPicPr>
            <p:cNvPr id="6" name="Picture 5" descr="A close up of a logo&#10;&#10;Description automatically generated">
              <a:extLst>
                <a:ext uri="{FF2B5EF4-FFF2-40B4-BE49-F238E27FC236}">
                  <a16:creationId xmlns:a16="http://schemas.microsoft.com/office/drawing/2014/main" id="{A49451F0-3981-46AB-8131-06501B411D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grpSp>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9" name="TextBox 8">
            <a:extLst>
              <a:ext uri="{FF2B5EF4-FFF2-40B4-BE49-F238E27FC236}">
                <a16:creationId xmlns:a16="http://schemas.microsoft.com/office/drawing/2014/main" id="{5C5CD299-99CB-4732-8F8B-48BE8A76034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792654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ta &amp; AI Title w/graphic 4">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E175A5-76B8-4B69-9228-23F50FC21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pic>
        <p:nvPicPr>
          <p:cNvPr id="8" name="Picture 7" descr="A picture containing sitting, light, computer, person&#10;&#10;Description automatically generated">
            <a:extLst>
              <a:ext uri="{FF2B5EF4-FFF2-40B4-BE49-F238E27FC236}">
                <a16:creationId xmlns:a16="http://schemas.microsoft.com/office/drawing/2014/main" id="{C73C7DE9-E3FC-4952-865E-54F01CD1B09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2" name="Logo" descr="A picture containing flower, bird&#10;&#10;Description automatically generated">
            <a:extLst>
              <a:ext uri="{FF2B5EF4-FFF2-40B4-BE49-F238E27FC236}">
                <a16:creationId xmlns:a16="http://schemas.microsoft.com/office/drawing/2014/main" id="{A9055B24-DEA4-4858-B05B-3918139C31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2" name="TextBox 1">
            <a:extLst>
              <a:ext uri="{FF2B5EF4-FFF2-40B4-BE49-F238E27FC236}">
                <a16:creationId xmlns:a16="http://schemas.microsoft.com/office/drawing/2014/main" id="{80123AA6-D139-4B4C-B903-0E74E7752807}"/>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57280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51"/>
    </p:custDataLst>
    <p:extLst>
      <p:ext uri="{BB962C8B-B14F-4D97-AF65-F5344CB8AC3E}">
        <p14:creationId xmlns:p14="http://schemas.microsoft.com/office/powerpoint/2010/main" val="104348737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47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365">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azure/storage/common/storage-use-azcopy-v10" TargetMode="Externa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sql/samples/adventureworks-install-configure?view=sql-server-ver15&amp;tabs=ssms" TargetMode="External"/><Relationship Id="rId1" Type="http://schemas.openxmlformats.org/officeDocument/2006/relationships/slideLayout" Target="../slideLayouts/slideLayout16.xml"/><Relationship Id="rId6" Type="http://schemas.openxmlformats.org/officeDocument/2006/relationships/hyperlink" Target="https://docs.microsoft.com/en-us/sql/relational-databases/backup-restore/restore-a-database-backup-using-ssms?view=sql-server-ver15" TargetMode="External"/><Relationship Id="rId5" Type="http://schemas.openxmlformats.org/officeDocument/2006/relationships/hyperlink" Target="https://docs.microsoft.com/en-us/sql/ssms/download-sql-server-management-studio-ssms?view=sql-server-ver15" TargetMode="External"/><Relationship Id="rId4" Type="http://schemas.openxmlformats.org/officeDocument/2006/relationships/hyperlink" Target="https://www.microsoft.com/en-us/sql-server/sql-server-2017"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0.xml"/><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49.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50.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51.xml"/><Relationship Id="rId5" Type="http://schemas.openxmlformats.org/officeDocument/2006/relationships/hyperlink" Target="https://github.com/MicrosoftDocs/sql-docs/blob/live/docs/tools/synapse-pathway/azure-synapse-pathway-overview.md" TargetMode="Externa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5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5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54.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55.xml"/><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C6D9B-EB3C-4DA9-8958-9DE3F88AC7A5}"/>
              </a:ext>
            </a:extLst>
          </p:cNvPr>
          <p:cNvSpPr>
            <a:spLocks noGrp="1"/>
          </p:cNvSpPr>
          <p:nvPr>
            <p:ph type="title"/>
          </p:nvPr>
        </p:nvSpPr>
        <p:spPr>
          <a:xfrm>
            <a:off x="551543" y="2024833"/>
            <a:ext cx="6288873" cy="1508105"/>
          </a:xfrm>
        </p:spPr>
        <p:txBody>
          <a:bodyPr/>
          <a:lstStyle/>
          <a:p>
            <a:r>
              <a:rPr lang="en-US" sz="3500" dirty="0">
                <a:cs typeface="Segoe UI"/>
              </a:rPr>
              <a:t>SQL Server to Azure Synapse Migration Accelerator</a:t>
            </a:r>
            <a:br>
              <a:rPr lang="en-US" sz="3500" dirty="0">
                <a:cs typeface="Segoe UI"/>
              </a:rPr>
            </a:br>
            <a:r>
              <a:rPr lang="en-US" sz="2800" dirty="0">
                <a:cs typeface="Segoe UI"/>
              </a:rPr>
              <a:t>(Migration Process, Modules, Scripts)</a:t>
            </a:r>
            <a:endParaRPr lang="en-US" sz="2800" dirty="0"/>
          </a:p>
        </p:txBody>
      </p:sp>
      <p:sp>
        <p:nvSpPr>
          <p:cNvPr id="3" name="TextBox 2">
            <a:extLst>
              <a:ext uri="{FF2B5EF4-FFF2-40B4-BE49-F238E27FC236}">
                <a16:creationId xmlns:a16="http://schemas.microsoft.com/office/drawing/2014/main" id="{249D4197-4B54-46B7-AD27-2E9AC2EA01A1}"/>
              </a:ext>
            </a:extLst>
          </p:cNvPr>
          <p:cNvSpPr txBox="1"/>
          <p:nvPr/>
        </p:nvSpPr>
        <p:spPr>
          <a:xfrm>
            <a:off x="9234436" y="363624"/>
            <a:ext cx="2528764" cy="684803"/>
          </a:xfrm>
          <a:prstGeom prst="rect">
            <a:avLst/>
          </a:prstGeom>
          <a:noFill/>
        </p:spPr>
        <p:txBody>
          <a:bodyPr wrap="square" lIns="91440" tIns="45720" rIns="91440" bIns="45720" rtlCol="0" anchor="t">
            <a:spAutoFit/>
          </a:bodyPr>
          <a:lstStyle/>
          <a:p>
            <a:pPr algn="ctr" defTabSz="457200"/>
            <a:r>
              <a:rPr lang="en-US" sz="2800" b="1">
                <a:solidFill>
                  <a:schemeClr val="bg1"/>
                </a:solidFill>
                <a:latin typeface="+mj-lt"/>
              </a:rPr>
              <a:t>AAAP</a:t>
            </a:r>
          </a:p>
          <a:p>
            <a:pPr algn="ctr" defTabSz="457200"/>
            <a:r>
              <a:rPr lang="en-US" sz="1050">
                <a:solidFill>
                  <a:schemeClr val="bg1"/>
                </a:solidFill>
                <a:latin typeface="+mj-lt"/>
              </a:rPr>
              <a:t>Analytics &amp; AI  Accelerate Program</a:t>
            </a:r>
            <a:endParaRPr lang="en-US" sz="1050">
              <a:solidFill>
                <a:schemeClr val="bg1"/>
              </a:solidFill>
              <a:latin typeface="+mj-lt"/>
              <a:cs typeface="Segoe UI Semibold"/>
            </a:endParaRPr>
          </a:p>
        </p:txBody>
      </p:sp>
      <p:sp>
        <p:nvSpPr>
          <p:cNvPr id="5" name="Title 3">
            <a:extLst>
              <a:ext uri="{FF2B5EF4-FFF2-40B4-BE49-F238E27FC236}">
                <a16:creationId xmlns:a16="http://schemas.microsoft.com/office/drawing/2014/main" id="{1412D866-8A26-4309-86BD-8F650C06B065}"/>
              </a:ext>
            </a:extLst>
          </p:cNvPr>
          <p:cNvSpPr txBox="1">
            <a:spLocks/>
          </p:cNvSpPr>
          <p:nvPr/>
        </p:nvSpPr>
        <p:spPr>
          <a:xfrm>
            <a:off x="551543" y="4249592"/>
            <a:ext cx="3519714" cy="861774"/>
          </a:xfrm>
          <a:prstGeom prst="rect">
            <a:avLst/>
          </a:prstGeom>
          <a:noFill/>
        </p:spPr>
        <p:txBody>
          <a:bodyPr vert="horz" wrap="square" lIns="0" tIns="0" rIns="0" bIns="0" rtlCol="0" anchor="b" anchorCtr="0">
            <a:spAutoFit/>
          </a:bodyPr>
          <a:lstStyle>
            <a:lvl1pPr algn="l" defTabSz="932563" rtl="0" eaLnBrk="1" latinLnBrk="0" hangingPunct="1">
              <a:lnSpc>
                <a:spcPct val="100000"/>
              </a:lnSpc>
              <a:spcBef>
                <a:spcPct val="0"/>
              </a:spcBef>
              <a:buNone/>
              <a:defRPr lang="en-US" sz="3529" b="0" kern="1200" cap="none" spc="-50" baseline="0">
                <a:ln w="3175">
                  <a:noFill/>
                </a:ln>
                <a:solidFill>
                  <a:schemeClr val="accent3"/>
                </a:solidFill>
                <a:effectLst/>
                <a:latin typeface="+mj-lt"/>
                <a:ea typeface="+mn-ea"/>
                <a:cs typeface="Segoe UI" panose="020B0502040204020203" pitchFamily="34" charset="0"/>
              </a:defRPr>
            </a:lvl1pPr>
          </a:lstStyle>
          <a:p>
            <a:r>
              <a:rPr lang="en-US" sz="2800" dirty="0" err="1">
                <a:cs typeface="Segoe UI"/>
              </a:rPr>
              <a:t>Gaiye</a:t>
            </a:r>
            <a:r>
              <a:rPr lang="en-US" sz="2800" dirty="0">
                <a:cs typeface="Segoe UI"/>
              </a:rPr>
              <a:t> “Gail” Zhou</a:t>
            </a:r>
          </a:p>
          <a:p>
            <a:r>
              <a:rPr lang="en-US" sz="2800" dirty="0">
                <a:cs typeface="Segoe UI"/>
              </a:rPr>
              <a:t>May 2021</a:t>
            </a:r>
            <a:endParaRPr lang="en-US" sz="2800" dirty="0"/>
          </a:p>
        </p:txBody>
      </p:sp>
    </p:spTree>
    <p:custDataLst>
      <p:tags r:id="rId1"/>
    </p:custDataLst>
    <p:extLst>
      <p:ext uri="{BB962C8B-B14F-4D97-AF65-F5344CB8AC3E}">
        <p14:creationId xmlns:p14="http://schemas.microsoft.com/office/powerpoint/2010/main" val="93052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4AF0-2D7D-4BCC-BB1F-1184B2C2B457}"/>
              </a:ext>
            </a:extLst>
          </p:cNvPr>
          <p:cNvSpPr>
            <a:spLocks noGrp="1"/>
          </p:cNvSpPr>
          <p:nvPr>
            <p:ph type="title"/>
          </p:nvPr>
        </p:nvSpPr>
        <p:spPr/>
        <p:txBody>
          <a:bodyPr/>
          <a:lstStyle/>
          <a:p>
            <a:r>
              <a:rPr lang="en-US" dirty="0"/>
              <a:t>What Do I need to Use the Utilities? </a:t>
            </a:r>
          </a:p>
        </p:txBody>
      </p:sp>
      <p:sp>
        <p:nvSpPr>
          <p:cNvPr id="3" name="TextBox 2">
            <a:extLst>
              <a:ext uri="{FF2B5EF4-FFF2-40B4-BE49-F238E27FC236}">
                <a16:creationId xmlns:a16="http://schemas.microsoft.com/office/drawing/2014/main" id="{21D4AF57-FD7A-47E2-8DBA-C8CE7369BC8C}"/>
              </a:ext>
            </a:extLst>
          </p:cNvPr>
          <p:cNvSpPr txBox="1"/>
          <p:nvPr/>
        </p:nvSpPr>
        <p:spPr>
          <a:xfrm>
            <a:off x="995880" y="1381563"/>
            <a:ext cx="7306295" cy="923330"/>
          </a:xfrm>
          <a:prstGeom prst="rect">
            <a:avLst/>
          </a:prstGeom>
          <a:noFill/>
          <a:ln>
            <a:solidFill>
              <a:srgbClr val="00B0F0"/>
            </a:solidFill>
          </a:ln>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Choose One of the Environments:</a:t>
            </a:r>
          </a:p>
          <a:p>
            <a:pPr marL="914400" lvl="1" indent="-457200">
              <a:buFont typeface="+mj-lt"/>
              <a:buAutoNum type="arabicPeriod"/>
            </a:pPr>
            <a:r>
              <a:rPr lang="en-US" sz="2000" dirty="0">
                <a:gradFill>
                  <a:gsLst>
                    <a:gs pos="2917">
                      <a:schemeClr val="tx1"/>
                    </a:gs>
                    <a:gs pos="30000">
                      <a:schemeClr val="tx1"/>
                    </a:gs>
                  </a:gsLst>
                  <a:lin ang="5400000" scaled="0"/>
                </a:gradFill>
              </a:rPr>
              <a:t>Windows PowerShell ISE (preferred)</a:t>
            </a:r>
          </a:p>
          <a:p>
            <a:pPr marL="914400" lvl="1" indent="-457200">
              <a:buFont typeface="+mj-lt"/>
              <a:buAutoNum type="arabicPeriod"/>
            </a:pPr>
            <a:r>
              <a:rPr lang="en-US" sz="2000" dirty="0">
                <a:gradFill>
                  <a:gsLst>
                    <a:gs pos="2917">
                      <a:schemeClr val="tx1"/>
                    </a:gs>
                    <a:gs pos="30000">
                      <a:schemeClr val="tx1"/>
                    </a:gs>
                  </a:gsLst>
                  <a:lin ang="5400000" scaled="0"/>
                </a:gradFill>
              </a:rPr>
              <a:t>Visual Studio Code (with PowerShell Extension Installed) </a:t>
            </a:r>
          </a:p>
        </p:txBody>
      </p:sp>
      <p:sp>
        <p:nvSpPr>
          <p:cNvPr id="5" name="TextBox 4">
            <a:extLst>
              <a:ext uri="{FF2B5EF4-FFF2-40B4-BE49-F238E27FC236}">
                <a16:creationId xmlns:a16="http://schemas.microsoft.com/office/drawing/2014/main" id="{3309496A-46C9-444D-B46C-A7A2661ADE6C}"/>
              </a:ext>
            </a:extLst>
          </p:cNvPr>
          <p:cNvSpPr txBox="1"/>
          <p:nvPr/>
        </p:nvSpPr>
        <p:spPr>
          <a:xfrm>
            <a:off x="995880" y="2402590"/>
            <a:ext cx="7306295" cy="1107996"/>
          </a:xfrm>
          <a:prstGeom prst="rect">
            <a:avLst/>
          </a:prstGeom>
          <a:noFill/>
          <a:ln>
            <a:solidFill>
              <a:srgbClr val="00B0F0"/>
            </a:solidFill>
          </a:ln>
        </p:spPr>
        <p:txBody>
          <a:bodyPr wrap="square" lIns="0" tIns="0" rIns="0" bIns="0" rtlCol="0">
            <a:spAutoFit/>
          </a:bodyPr>
          <a:lstStyle/>
          <a:p>
            <a:pPr marR="0" algn="l" rtl="0"/>
            <a:r>
              <a:rPr lang="en-US" sz="1800" b="1" i="0" u="none" strike="noStrike" baseline="0" dirty="0">
                <a:solidFill>
                  <a:srgbClr val="4672C4"/>
                </a:solidFill>
                <a:latin typeface="Calibri" panose="020F0502020204030204" pitchFamily="34" charset="0"/>
              </a:rPr>
              <a:t> PowerShell Modules required:</a:t>
            </a:r>
          </a:p>
          <a:p>
            <a:pPr lvl="1"/>
            <a:r>
              <a:rPr lang="en-US" b="0" i="0" u="none" strike="noStrike" baseline="0" dirty="0">
                <a:solidFill>
                  <a:srgbClr val="4672C4"/>
                </a:solidFill>
                <a:latin typeface="Calibri" panose="020F0502020204030204" pitchFamily="34" charset="0"/>
              </a:rPr>
              <a:t>(1) Import-module -name </a:t>
            </a:r>
            <a:r>
              <a:rPr lang="en-US" b="0" i="0" u="none" strike="noStrike" baseline="0" dirty="0" err="1">
                <a:solidFill>
                  <a:srgbClr val="4672C4"/>
                </a:solidFill>
                <a:latin typeface="Calibri" panose="020F0502020204030204" pitchFamily="34" charset="0"/>
              </a:rPr>
              <a:t>SqlServer</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(2) Import-module -name </a:t>
            </a:r>
            <a:r>
              <a:rPr lang="en-US" b="0" i="0" u="none" strike="noStrike" baseline="0" dirty="0" err="1">
                <a:solidFill>
                  <a:srgbClr val="4672C4"/>
                </a:solidFill>
                <a:latin typeface="Calibri" panose="020F0502020204030204" pitchFamily="34" charset="0"/>
              </a:rPr>
              <a:t>ImportExcel</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(3) Install-Module -Name Az –</a:t>
            </a:r>
            <a:r>
              <a:rPr lang="en-US" b="0" i="0" u="none" strike="noStrike" baseline="0" dirty="0" err="1">
                <a:solidFill>
                  <a:srgbClr val="4672C4"/>
                </a:solidFill>
                <a:latin typeface="Calibri" panose="020F0502020204030204" pitchFamily="34" charset="0"/>
              </a:rPr>
              <a:t>AllowClobber</a:t>
            </a:r>
            <a:endParaRPr lang="en-US" sz="2000" b="0" i="0" u="none" strike="noStrike" baseline="0" dirty="0">
              <a:gradFill>
                <a:gsLst>
                  <a:gs pos="2917">
                    <a:schemeClr val="tx1"/>
                  </a:gs>
                  <a:gs pos="30000">
                    <a:schemeClr val="tx1"/>
                  </a:gs>
                </a:gsLst>
                <a:lin ang="5400000" scaled="0"/>
              </a:gradFill>
              <a:latin typeface="Calibri" panose="020F0502020204030204" pitchFamily="34" charset="0"/>
            </a:endParaRPr>
          </a:p>
        </p:txBody>
      </p:sp>
      <p:sp>
        <p:nvSpPr>
          <p:cNvPr id="4" name="TextBox 3">
            <a:extLst>
              <a:ext uri="{FF2B5EF4-FFF2-40B4-BE49-F238E27FC236}">
                <a16:creationId xmlns:a16="http://schemas.microsoft.com/office/drawing/2014/main" id="{6F6BFB9C-33F0-4C99-8985-0D37A07BE2FA}"/>
              </a:ext>
            </a:extLst>
          </p:cNvPr>
          <p:cNvSpPr txBox="1"/>
          <p:nvPr/>
        </p:nvSpPr>
        <p:spPr>
          <a:xfrm>
            <a:off x="995880" y="3901412"/>
            <a:ext cx="9869789" cy="1384995"/>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PowerShell Permissions </a:t>
            </a:r>
            <a:r>
              <a:rPr lang="en-US" sz="1800" i="0" u="none" strike="noStrike" baseline="0" dirty="0">
                <a:solidFill>
                  <a:schemeClr val="accent6">
                    <a:lumMod val="50000"/>
                  </a:schemeClr>
                </a:solidFill>
                <a:latin typeface="Calibri" panose="020F0502020204030204" pitchFamily="34" charset="0"/>
              </a:rPr>
              <a:t>(Permissions may be denied if the Scripts are from GitHub or Email):</a:t>
            </a:r>
          </a:p>
          <a:p>
            <a:pPr marR="0" rtl="0"/>
            <a:r>
              <a:rPr lang="en-US" sz="1800" b="0" i="0" u="none" strike="noStrike" baseline="0" dirty="0">
                <a:solidFill>
                  <a:schemeClr val="accent6">
                    <a:lumMod val="50000"/>
                  </a:schemeClr>
                </a:solidFill>
                <a:latin typeface="Calibri" panose="020F0502020204030204" pitchFamily="34" charset="0"/>
              </a:rPr>
              <a:t> Use one of the options to set </a:t>
            </a:r>
            <a:r>
              <a:rPr lang="en-US" sz="1800" b="0" i="0" u="none" strike="noStrike" baseline="0" dirty="0" err="1">
                <a:solidFill>
                  <a:schemeClr val="accent6">
                    <a:lumMod val="50000"/>
                  </a:schemeClr>
                </a:solidFill>
                <a:latin typeface="Calibri" panose="020F0502020204030204" pitchFamily="34" charset="0"/>
              </a:rPr>
              <a:t>Powershell</a:t>
            </a:r>
            <a:r>
              <a:rPr lang="en-US" sz="1800" b="0" i="0" u="none" strike="noStrike" baseline="0" dirty="0">
                <a:solidFill>
                  <a:schemeClr val="accent6">
                    <a:lumMod val="50000"/>
                  </a:schemeClr>
                </a:solidFill>
                <a:latin typeface="Calibri" panose="020F0502020204030204" pitchFamily="34" charset="0"/>
              </a:rPr>
              <a:t> permissions (examples):</a:t>
            </a:r>
          </a:p>
          <a:p>
            <a:pPr marR="0" rtl="0"/>
            <a:endParaRPr lang="en-US" sz="1800" b="0" i="0" u="none" strike="noStrike" baseline="0" dirty="0">
              <a:solidFill>
                <a:schemeClr val="accent6">
                  <a:lumMod val="50000"/>
                </a:schemeClr>
              </a:solidFill>
              <a:latin typeface="Calibri" panose="020F0502020204030204" pitchFamily="34" charset="0"/>
            </a:endParaRPr>
          </a:p>
          <a:p>
            <a:pPr lvl="1"/>
            <a:r>
              <a:rPr lang="en-US" b="0" i="0" u="none" strike="noStrike" baseline="0" dirty="0">
                <a:solidFill>
                  <a:schemeClr val="accent6">
                    <a:lumMod val="50000"/>
                  </a:schemeClr>
                </a:solidFill>
                <a:latin typeface="Calibri" panose="020F0502020204030204" pitchFamily="34" charset="0"/>
              </a:rPr>
              <a:t> Set-</a:t>
            </a:r>
            <a:r>
              <a:rPr lang="en-US" b="0" i="0" u="none" strike="noStrike" baseline="0" dirty="0" err="1">
                <a:solidFill>
                  <a:schemeClr val="accent6">
                    <a:lumMod val="50000"/>
                  </a:schemeClr>
                </a:solidFill>
                <a:latin typeface="Calibri" panose="020F0502020204030204" pitchFamily="34" charset="0"/>
              </a:rPr>
              <a:t>ExecutionPolicy</a:t>
            </a:r>
            <a:r>
              <a:rPr lang="en-US" b="0" i="0" u="none" strike="noStrike" baseline="0" dirty="0">
                <a:solidFill>
                  <a:schemeClr val="accent6">
                    <a:lumMod val="50000"/>
                  </a:schemeClr>
                </a:solidFill>
                <a:latin typeface="Calibri" panose="020F0502020204030204" pitchFamily="34" charset="0"/>
              </a:rPr>
              <a:t> Unrestricted -Scope </a:t>
            </a:r>
            <a:r>
              <a:rPr lang="en-US" b="0" i="0" u="none" strike="noStrike" baseline="0" dirty="0" err="1">
                <a:solidFill>
                  <a:schemeClr val="accent6">
                    <a:lumMod val="50000"/>
                  </a:schemeClr>
                </a:solidFill>
                <a:latin typeface="Calibri" panose="020F0502020204030204" pitchFamily="34" charset="0"/>
              </a:rPr>
              <a:t>CurrentUser</a:t>
            </a:r>
            <a:r>
              <a:rPr lang="en-US" b="0" i="0" u="none" strike="noStrike" baseline="0" dirty="0">
                <a:solidFill>
                  <a:schemeClr val="accent6">
                    <a:lumMod val="50000"/>
                  </a:schemeClr>
                </a:solidFill>
                <a:latin typeface="Calibri" panose="020F0502020204030204" pitchFamily="34" charset="0"/>
              </a:rPr>
              <a:t> </a:t>
            </a:r>
          </a:p>
          <a:p>
            <a:pPr lvl="1"/>
            <a:r>
              <a:rPr lang="en-US" b="0" i="0" u="none" strike="noStrike" baseline="0" dirty="0">
                <a:solidFill>
                  <a:schemeClr val="accent6">
                    <a:lumMod val="50000"/>
                  </a:schemeClr>
                </a:solidFill>
                <a:latin typeface="Calibri" panose="020F0502020204030204" pitchFamily="34" charset="0"/>
              </a:rPr>
              <a:t> Unblock-File -Path C:\migratemaster\modules\1_TranslateMetaData\TranslateMetaData.ps1</a:t>
            </a:r>
            <a:endParaRPr lang="en-US" sz="2000" b="0" i="0" u="none" strike="noStrike" baseline="0" dirty="0">
              <a:solidFill>
                <a:schemeClr val="accent6">
                  <a:lumMod val="50000"/>
                </a:schemeClr>
              </a:solidFill>
              <a:latin typeface="Calibri" panose="020F0502020204030204" pitchFamily="34" charset="0"/>
            </a:endParaRPr>
          </a:p>
        </p:txBody>
      </p:sp>
      <p:sp>
        <p:nvSpPr>
          <p:cNvPr id="7" name="TextBox 6">
            <a:extLst>
              <a:ext uri="{FF2B5EF4-FFF2-40B4-BE49-F238E27FC236}">
                <a16:creationId xmlns:a16="http://schemas.microsoft.com/office/drawing/2014/main" id="{18BAA8BC-FDB8-400F-9E56-5D9503895CAD}"/>
              </a:ext>
            </a:extLst>
          </p:cNvPr>
          <p:cNvSpPr txBox="1"/>
          <p:nvPr/>
        </p:nvSpPr>
        <p:spPr>
          <a:xfrm>
            <a:off x="995883" y="5512743"/>
            <a:ext cx="9869789" cy="1077218"/>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a:t>
            </a:r>
            <a:r>
              <a:rPr lang="en-US" sz="1800" b="1" i="0" u="none" strike="noStrike" baseline="0" dirty="0">
                <a:solidFill>
                  <a:srgbClr val="0000FF"/>
                </a:solidFill>
                <a:latin typeface="Calibri" panose="020F0502020204030204" pitchFamily="34" charset="0"/>
              </a:rPr>
              <a:t>Download and Install </a:t>
            </a:r>
            <a:r>
              <a:rPr lang="en-US" sz="1800" b="1" i="0" u="none" strike="noStrike" baseline="0" dirty="0" err="1">
                <a:solidFill>
                  <a:srgbClr val="0000FF"/>
                </a:solidFill>
                <a:latin typeface="Calibri" panose="020F0502020204030204" pitchFamily="34" charset="0"/>
              </a:rPr>
              <a:t>AzCopy</a:t>
            </a:r>
            <a:r>
              <a:rPr lang="en-US" b="1" dirty="0">
                <a:solidFill>
                  <a:srgbClr val="0000FF"/>
                </a:solidFill>
                <a:latin typeface="Calibri" panose="020F0502020204030204" pitchFamily="34" charset="0"/>
              </a:rPr>
              <a:t> </a:t>
            </a:r>
            <a:r>
              <a:rPr lang="en-US" sz="1600" dirty="0">
                <a:solidFill>
                  <a:srgbClr val="0000FF"/>
                </a:solidFill>
                <a:latin typeface="Calibri" panose="020F0502020204030204" pitchFamily="34" charset="0"/>
              </a:rPr>
              <a:t>(Only if you will be using BCP Export Method). This task can be skipped if you will be using other methods to upload data into Azure Storge such as Azure Data Box Gateway or Azure Data Explore).  </a:t>
            </a:r>
            <a:endParaRPr lang="en-US" sz="1600" i="0" u="none" strike="noStrike" baseline="0" dirty="0">
              <a:solidFill>
                <a:srgbClr val="0000FF"/>
              </a:solidFill>
              <a:latin typeface="Calibri" panose="020F0502020204030204" pitchFamily="34" charset="0"/>
            </a:endParaRPr>
          </a:p>
          <a:p>
            <a:pPr lvl="1"/>
            <a:r>
              <a:rPr lang="en-US" dirty="0">
                <a:hlinkClick r:id="rId2"/>
              </a:rPr>
              <a:t> Copy or move data to Azure Storage by using </a:t>
            </a:r>
            <a:r>
              <a:rPr lang="en-US" dirty="0" err="1">
                <a:hlinkClick r:id="rId2"/>
              </a:rPr>
              <a:t>AzCopy</a:t>
            </a:r>
            <a:r>
              <a:rPr lang="en-US" dirty="0">
                <a:hlinkClick r:id="rId2"/>
              </a:rPr>
              <a:t> v10 | Microsoft Docs</a:t>
            </a:r>
            <a:endParaRPr lang="en-US" b="1" i="0" u="none" strike="noStrike" baseline="0" dirty="0">
              <a:solidFill>
                <a:schemeClr val="accent6">
                  <a:lumMod val="50000"/>
                </a:schemeClr>
              </a:solidFill>
              <a:latin typeface="Calibri" panose="020F0502020204030204" pitchFamily="34" charset="0"/>
            </a:endParaRPr>
          </a:p>
          <a:p>
            <a:pPr marR="0" rtl="0"/>
            <a:endParaRPr lang="en-US" b="1" dirty="0">
              <a:solidFill>
                <a:schemeClr val="accent6">
                  <a:lumMod val="50000"/>
                </a:schemeClr>
              </a:solidFill>
              <a:latin typeface="Calibri" panose="020F0502020204030204" pitchFamily="34" charset="0"/>
            </a:endParaRPr>
          </a:p>
        </p:txBody>
      </p:sp>
    </p:spTree>
    <p:extLst>
      <p:ext uri="{BB962C8B-B14F-4D97-AF65-F5344CB8AC3E}">
        <p14:creationId xmlns:p14="http://schemas.microsoft.com/office/powerpoint/2010/main" val="22006089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C715-DCA8-4F92-88F5-42C67A6CE0A1}"/>
              </a:ext>
            </a:extLst>
          </p:cNvPr>
          <p:cNvSpPr>
            <a:spLocks noGrp="1"/>
          </p:cNvSpPr>
          <p:nvPr>
            <p:ph type="title"/>
          </p:nvPr>
        </p:nvSpPr>
        <p:spPr>
          <a:xfrm>
            <a:off x="588263" y="457200"/>
            <a:ext cx="11018520" cy="492443"/>
          </a:xfrm>
        </p:spPr>
        <p:txBody>
          <a:bodyPr/>
          <a:lstStyle/>
          <a:p>
            <a:r>
              <a:rPr lang="en-US" sz="3200" dirty="0"/>
              <a:t>To Test the Scripts with an actual SQL Server &amp; Azure Synapse </a:t>
            </a:r>
          </a:p>
        </p:txBody>
      </p:sp>
      <p:sp>
        <p:nvSpPr>
          <p:cNvPr id="5" name="TextBox 4">
            <a:extLst>
              <a:ext uri="{FF2B5EF4-FFF2-40B4-BE49-F238E27FC236}">
                <a16:creationId xmlns:a16="http://schemas.microsoft.com/office/drawing/2014/main" id="{A82C56EE-3158-4E83-8812-AE4404AD1654}"/>
              </a:ext>
            </a:extLst>
          </p:cNvPr>
          <p:cNvSpPr txBox="1"/>
          <p:nvPr/>
        </p:nvSpPr>
        <p:spPr>
          <a:xfrm>
            <a:off x="709817" y="2074391"/>
            <a:ext cx="6594754" cy="276999"/>
          </a:xfrm>
          <a:prstGeom prst="rect">
            <a:avLst/>
          </a:prstGeom>
          <a:noFill/>
        </p:spPr>
        <p:txBody>
          <a:bodyPr wrap="none" lIns="0" tIns="0" rIns="0" bIns="0" rtlCol="0">
            <a:spAutoFit/>
          </a:bodyPr>
          <a:lstStyle/>
          <a:p>
            <a:pPr algn="l"/>
            <a:r>
              <a:rPr lang="en-US" dirty="0" err="1">
                <a:hlinkClick r:id="rId2"/>
              </a:rPr>
              <a:t>AdventureWorks</a:t>
            </a:r>
            <a:r>
              <a:rPr lang="en-US" dirty="0">
                <a:hlinkClick r:id="rId2"/>
              </a:rPr>
              <a:t> sample databases - SQL Server | Microsoft Docs</a:t>
            </a:r>
            <a:endParaRPr lang="en-US"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7A92B08C-58F9-4397-84A1-F3E72A784D7F}"/>
              </a:ext>
            </a:extLst>
          </p:cNvPr>
          <p:cNvPicPr>
            <a:picLocks noChangeAspect="1"/>
          </p:cNvPicPr>
          <p:nvPr/>
        </p:nvPicPr>
        <p:blipFill>
          <a:blip r:embed="rId3"/>
          <a:stretch>
            <a:fillRect/>
          </a:stretch>
        </p:blipFill>
        <p:spPr>
          <a:xfrm>
            <a:off x="618417" y="2638743"/>
            <a:ext cx="4589656" cy="3171926"/>
          </a:xfrm>
          <a:prstGeom prst="rect">
            <a:avLst/>
          </a:prstGeom>
        </p:spPr>
      </p:pic>
      <p:sp>
        <p:nvSpPr>
          <p:cNvPr id="10" name="TextBox 9">
            <a:extLst>
              <a:ext uri="{FF2B5EF4-FFF2-40B4-BE49-F238E27FC236}">
                <a16:creationId xmlns:a16="http://schemas.microsoft.com/office/drawing/2014/main" id="{0AF8B928-ED9B-4847-BF75-92ADB25559CD}"/>
              </a:ext>
            </a:extLst>
          </p:cNvPr>
          <p:cNvSpPr txBox="1"/>
          <p:nvPr/>
        </p:nvSpPr>
        <p:spPr>
          <a:xfrm flipH="1">
            <a:off x="709817" y="1126112"/>
            <a:ext cx="9502492" cy="646331"/>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(1) Set up your Azure Synapse Workspace with Azure SQL Pool Created</a:t>
            </a:r>
          </a:p>
          <a:p>
            <a:pPr marL="342900" indent="-342900" algn="l">
              <a:buAutoNum type="arabicParenBoth"/>
            </a:pPr>
            <a:endParaRPr lang="en-US" sz="1400" dirty="0">
              <a:gradFill>
                <a:gsLst>
                  <a:gs pos="2917">
                    <a:schemeClr val="tx1"/>
                  </a:gs>
                  <a:gs pos="30000">
                    <a:schemeClr val="tx1"/>
                  </a:gs>
                </a:gsLst>
                <a:lin ang="5400000" scaled="0"/>
              </a:gradFill>
            </a:endParaRPr>
          </a:p>
          <a:p>
            <a:pPr algn="l"/>
            <a:r>
              <a:rPr lang="en-US" sz="1400" dirty="0">
                <a:gradFill>
                  <a:gsLst>
                    <a:gs pos="2917">
                      <a:schemeClr val="tx1"/>
                    </a:gs>
                    <a:gs pos="30000">
                      <a:schemeClr val="tx1"/>
                    </a:gs>
                  </a:gsLst>
                  <a:lin ang="5400000" scaled="0"/>
                </a:gradFill>
              </a:rPr>
              <a:t>(2) Download </a:t>
            </a:r>
            <a:r>
              <a:rPr lang="en-US" sz="1400" b="1" dirty="0">
                <a:gradFill>
                  <a:gsLst>
                    <a:gs pos="2917">
                      <a:schemeClr val="tx1"/>
                    </a:gs>
                    <a:gs pos="30000">
                      <a:schemeClr val="tx1"/>
                    </a:gs>
                  </a:gsLst>
                  <a:lin ang="5400000" scaled="0"/>
                </a:gradFill>
              </a:rPr>
              <a:t>AdventureWorksDW2017.bak </a:t>
            </a:r>
            <a:r>
              <a:rPr lang="en-US" sz="1400" dirty="0">
                <a:gradFill>
                  <a:gsLst>
                    <a:gs pos="2917">
                      <a:schemeClr val="tx1"/>
                    </a:gs>
                    <a:gs pos="30000">
                      <a:schemeClr val="tx1"/>
                    </a:gs>
                  </a:gsLst>
                  <a:lin ang="5400000" scaled="0"/>
                </a:gradFill>
              </a:rPr>
              <a:t>from the link below</a:t>
            </a:r>
            <a:r>
              <a:rPr lang="en-US" sz="1400" b="1"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and restore it to your SQL Server.  </a:t>
            </a:r>
          </a:p>
        </p:txBody>
      </p:sp>
      <p:sp>
        <p:nvSpPr>
          <p:cNvPr id="12" name="TextBox 11">
            <a:extLst>
              <a:ext uri="{FF2B5EF4-FFF2-40B4-BE49-F238E27FC236}">
                <a16:creationId xmlns:a16="http://schemas.microsoft.com/office/drawing/2014/main" id="{7D3F84B7-DD91-4E2B-9C86-4AC9CEDD4447}"/>
              </a:ext>
            </a:extLst>
          </p:cNvPr>
          <p:cNvSpPr txBox="1"/>
          <p:nvPr/>
        </p:nvSpPr>
        <p:spPr>
          <a:xfrm flipH="1">
            <a:off x="5652395" y="2780898"/>
            <a:ext cx="4288313"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How to Restore SQL Server Database to .</a:t>
            </a:r>
            <a:r>
              <a:rPr lang="en-US" sz="1400" dirty="0" err="1">
                <a:gradFill>
                  <a:gsLst>
                    <a:gs pos="2917">
                      <a:schemeClr val="tx1"/>
                    </a:gs>
                    <a:gs pos="30000">
                      <a:schemeClr val="tx1"/>
                    </a:gs>
                  </a:gsLst>
                  <a:lin ang="5400000" scaled="0"/>
                </a:gradFill>
              </a:rPr>
              <a:t>bak</a:t>
            </a:r>
            <a:r>
              <a:rPr lang="en-US" sz="1400" dirty="0">
                <a:gradFill>
                  <a:gsLst>
                    <a:gs pos="2917">
                      <a:schemeClr val="tx1"/>
                    </a:gs>
                    <a:gs pos="30000">
                      <a:schemeClr val="tx1"/>
                    </a:gs>
                  </a:gsLst>
                  <a:lin ang="5400000" scaled="0"/>
                </a:gradFill>
              </a:rPr>
              <a:t> file </a:t>
            </a:r>
          </a:p>
        </p:txBody>
      </p:sp>
      <p:sp>
        <p:nvSpPr>
          <p:cNvPr id="14" name="TextBox 13">
            <a:extLst>
              <a:ext uri="{FF2B5EF4-FFF2-40B4-BE49-F238E27FC236}">
                <a16:creationId xmlns:a16="http://schemas.microsoft.com/office/drawing/2014/main" id="{8580764B-F6F5-4AA9-AEEA-20C99C4F58CA}"/>
              </a:ext>
            </a:extLst>
          </p:cNvPr>
          <p:cNvSpPr txBox="1"/>
          <p:nvPr/>
        </p:nvSpPr>
        <p:spPr>
          <a:xfrm flipH="1">
            <a:off x="5701066" y="4090185"/>
            <a:ext cx="6005064"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SQL Server 2017 if you do not have a SQL Server already </a:t>
            </a:r>
          </a:p>
        </p:txBody>
      </p:sp>
      <p:sp>
        <p:nvSpPr>
          <p:cNvPr id="16" name="TextBox 15">
            <a:extLst>
              <a:ext uri="{FF2B5EF4-FFF2-40B4-BE49-F238E27FC236}">
                <a16:creationId xmlns:a16="http://schemas.microsoft.com/office/drawing/2014/main" id="{CEE43432-53E6-4738-BD25-1E16E2F29301}"/>
              </a:ext>
            </a:extLst>
          </p:cNvPr>
          <p:cNvSpPr txBox="1"/>
          <p:nvPr/>
        </p:nvSpPr>
        <p:spPr>
          <a:xfrm>
            <a:off x="5625226" y="4492611"/>
            <a:ext cx="4478448" cy="261610"/>
          </a:xfrm>
          <a:prstGeom prst="rect">
            <a:avLst/>
          </a:prstGeom>
          <a:noFill/>
        </p:spPr>
        <p:txBody>
          <a:bodyPr wrap="square">
            <a:spAutoFit/>
          </a:bodyPr>
          <a:lstStyle/>
          <a:p>
            <a:r>
              <a:rPr lang="en-US" sz="1100" dirty="0">
                <a:hlinkClick r:id="rId4"/>
              </a:rPr>
              <a:t>https://www.microsoft.com/en-us/sql-server/sql-server-2017</a:t>
            </a:r>
            <a:endParaRPr lang="en-US" sz="1100" dirty="0"/>
          </a:p>
        </p:txBody>
      </p:sp>
      <p:sp>
        <p:nvSpPr>
          <p:cNvPr id="18" name="TextBox 17">
            <a:extLst>
              <a:ext uri="{FF2B5EF4-FFF2-40B4-BE49-F238E27FC236}">
                <a16:creationId xmlns:a16="http://schemas.microsoft.com/office/drawing/2014/main" id="{D955D325-727C-4DC5-BC1E-9F02300E2F05}"/>
              </a:ext>
            </a:extLst>
          </p:cNvPr>
          <p:cNvSpPr txBox="1"/>
          <p:nvPr/>
        </p:nvSpPr>
        <p:spPr>
          <a:xfrm flipH="1">
            <a:off x="5733873" y="5200042"/>
            <a:ext cx="4681057"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SSMS if you don’t have it already</a:t>
            </a:r>
          </a:p>
        </p:txBody>
      </p:sp>
      <p:sp>
        <p:nvSpPr>
          <p:cNvPr id="20" name="TextBox 19">
            <a:extLst>
              <a:ext uri="{FF2B5EF4-FFF2-40B4-BE49-F238E27FC236}">
                <a16:creationId xmlns:a16="http://schemas.microsoft.com/office/drawing/2014/main" id="{8527EA09-F174-415F-9755-36AF9EC860A5}"/>
              </a:ext>
            </a:extLst>
          </p:cNvPr>
          <p:cNvSpPr txBox="1"/>
          <p:nvPr/>
        </p:nvSpPr>
        <p:spPr>
          <a:xfrm>
            <a:off x="5671092" y="5546692"/>
            <a:ext cx="6315696" cy="246221"/>
          </a:xfrm>
          <a:prstGeom prst="rect">
            <a:avLst/>
          </a:prstGeom>
          <a:noFill/>
        </p:spPr>
        <p:txBody>
          <a:bodyPr wrap="square">
            <a:spAutoFit/>
          </a:bodyPr>
          <a:lstStyle/>
          <a:p>
            <a:r>
              <a:rPr lang="en-US" sz="1000" dirty="0">
                <a:hlinkClick r:id="rId5"/>
              </a:rPr>
              <a:t>Download SQL Server Management Studio (SSMS) - SQL Server Management Studio (SSMS) | Microsoft Docs</a:t>
            </a:r>
            <a:endParaRPr lang="en-US" sz="1000" dirty="0"/>
          </a:p>
        </p:txBody>
      </p:sp>
      <p:sp>
        <p:nvSpPr>
          <p:cNvPr id="22" name="TextBox 21">
            <a:extLst>
              <a:ext uri="{FF2B5EF4-FFF2-40B4-BE49-F238E27FC236}">
                <a16:creationId xmlns:a16="http://schemas.microsoft.com/office/drawing/2014/main" id="{37285639-B7A5-472B-97EF-8914537AC806}"/>
              </a:ext>
            </a:extLst>
          </p:cNvPr>
          <p:cNvSpPr txBox="1"/>
          <p:nvPr/>
        </p:nvSpPr>
        <p:spPr>
          <a:xfrm>
            <a:off x="5592563" y="3136884"/>
            <a:ext cx="6177178" cy="261610"/>
          </a:xfrm>
          <a:prstGeom prst="rect">
            <a:avLst/>
          </a:prstGeom>
          <a:noFill/>
        </p:spPr>
        <p:txBody>
          <a:bodyPr wrap="square">
            <a:spAutoFit/>
          </a:bodyPr>
          <a:lstStyle/>
          <a:p>
            <a:r>
              <a:rPr lang="en-US" sz="1100" dirty="0">
                <a:hlinkClick r:id="rId6"/>
              </a:rPr>
              <a:t>Restore a Database Backup Using SSMS - SQL Server | Microsoft Docs</a:t>
            </a:r>
            <a:endParaRPr lang="en-US" sz="1100" dirty="0"/>
          </a:p>
        </p:txBody>
      </p:sp>
    </p:spTree>
    <p:extLst>
      <p:ext uri="{BB962C8B-B14F-4D97-AF65-F5344CB8AC3E}">
        <p14:creationId xmlns:p14="http://schemas.microsoft.com/office/powerpoint/2010/main" val="157582784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F2A6-DC75-4DE9-BCB1-C83272F15803}"/>
              </a:ext>
            </a:extLst>
          </p:cNvPr>
          <p:cNvSpPr txBox="1">
            <a:spLocks/>
          </p:cNvSpPr>
          <p:nvPr/>
        </p:nvSpPr>
        <p:spPr>
          <a:xfrm>
            <a:off x="1256695" y="1555180"/>
            <a:ext cx="10250259" cy="292387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rgbClr val="F3FAFF"/>
                </a:solidFill>
              </a:rPr>
              <a:t>5-Step Migration Process with BCP Export</a:t>
            </a:r>
            <a:br>
              <a:rPr lang="en-US" sz="3600" dirty="0">
                <a:solidFill>
                  <a:srgbClr val="F3FAFF"/>
                </a:solidFill>
              </a:rPr>
            </a:br>
            <a:br>
              <a:rPr lang="en-US" sz="3600" dirty="0">
                <a:solidFill>
                  <a:srgbClr val="F3FAFF"/>
                </a:solidFill>
              </a:rPr>
            </a:br>
            <a:r>
              <a:rPr lang="en-US" sz="2800" dirty="0">
                <a:solidFill>
                  <a:srgbClr val="F3FAFF"/>
                </a:solidFill>
              </a:rPr>
              <a:t>- You can use this method for all versions of SQL Servers</a:t>
            </a:r>
            <a:br>
              <a:rPr lang="en-US" sz="2800" dirty="0">
                <a:solidFill>
                  <a:srgbClr val="F3FAFF"/>
                </a:solidFill>
              </a:rPr>
            </a:br>
            <a:br>
              <a:rPr lang="en-US" sz="1800" dirty="0">
                <a:solidFill>
                  <a:srgbClr val="F3FAFF"/>
                </a:solidFill>
              </a:rPr>
            </a:br>
            <a:r>
              <a:rPr lang="en-US" sz="1800" dirty="0">
                <a:solidFill>
                  <a:srgbClr val="F3FAFF"/>
                </a:solidFill>
              </a:rPr>
              <a:t>If you have SQL Server 2016 or later, you have additional option to export SQL server data directly into Azure Storage. See details later in this presentation. </a:t>
            </a:r>
            <a:br>
              <a:rPr lang="en-US" sz="1800" dirty="0">
                <a:solidFill>
                  <a:srgbClr val="F3FAFF"/>
                </a:solidFill>
              </a:rPr>
            </a:br>
            <a:br>
              <a:rPr lang="en-US" sz="1800" dirty="0">
                <a:solidFill>
                  <a:srgbClr val="F3FAFF"/>
                </a:solidFill>
              </a:rPr>
            </a:br>
            <a:r>
              <a:rPr lang="en-US" sz="1800" dirty="0">
                <a:solidFill>
                  <a:srgbClr val="F3FAFF"/>
                </a:solidFill>
              </a:rPr>
              <a:t>(</a:t>
            </a:r>
            <a:r>
              <a:rPr lang="en-US" sz="1800" dirty="0" err="1">
                <a:solidFill>
                  <a:srgbClr val="F3FAFF"/>
                </a:solidFill>
              </a:rPr>
              <a:t>Polybase</a:t>
            </a:r>
            <a:r>
              <a:rPr lang="en-US" sz="1800" dirty="0">
                <a:solidFill>
                  <a:srgbClr val="F3FAFF"/>
                </a:solidFill>
              </a:rPr>
              <a:t> is available only for SQL Server 2016 or later)</a:t>
            </a:r>
          </a:p>
        </p:txBody>
      </p:sp>
    </p:spTree>
    <p:extLst>
      <p:ext uri="{BB962C8B-B14F-4D97-AF65-F5344CB8AC3E}">
        <p14:creationId xmlns:p14="http://schemas.microsoft.com/office/powerpoint/2010/main" val="28838332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pic>
        <p:nvPicPr>
          <p:cNvPr id="3" name="Picture 2">
            <a:extLst>
              <a:ext uri="{FF2B5EF4-FFF2-40B4-BE49-F238E27FC236}">
                <a16:creationId xmlns:a16="http://schemas.microsoft.com/office/drawing/2014/main" id="{BA49D4B1-7005-4297-98D7-BB5CE25027A4}"/>
              </a:ext>
            </a:extLst>
          </p:cNvPr>
          <p:cNvPicPr>
            <a:picLocks noChangeAspect="1"/>
          </p:cNvPicPr>
          <p:nvPr/>
        </p:nvPicPr>
        <p:blipFill>
          <a:blip r:embed="rId2"/>
          <a:stretch>
            <a:fillRect/>
          </a:stretch>
        </p:blipFill>
        <p:spPr>
          <a:xfrm>
            <a:off x="2426331" y="412531"/>
            <a:ext cx="7939888" cy="2261107"/>
          </a:xfrm>
          <a:prstGeom prst="rect">
            <a:avLst/>
          </a:prstGeom>
        </p:spPr>
      </p:pic>
      <p:sp>
        <p:nvSpPr>
          <p:cNvPr id="8" name="TextBox 7">
            <a:extLst>
              <a:ext uri="{FF2B5EF4-FFF2-40B4-BE49-F238E27FC236}">
                <a16:creationId xmlns:a16="http://schemas.microsoft.com/office/drawing/2014/main" id="{0C5607CC-95A4-46E2-B218-5677666797CA}"/>
              </a:ext>
            </a:extLst>
          </p:cNvPr>
          <p:cNvSpPr txBox="1"/>
          <p:nvPr/>
        </p:nvSpPr>
        <p:spPr>
          <a:xfrm>
            <a:off x="2290527" y="2673638"/>
            <a:ext cx="4195785" cy="3877985"/>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1</a:t>
            </a:r>
          </a:p>
          <a:p>
            <a:pPr marR="0" algn="l" rtl="0"/>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TranslateTables</a:t>
            </a:r>
            <a:r>
              <a:rPr lang="en-US" sz="1400" b="0" i="0" u="none" strike="noStrike" baseline="0" dirty="0">
                <a:solidFill>
                  <a:srgbClr val="000099"/>
                </a:solidFill>
                <a:latin typeface="Calibri" panose="020F0502020204030204" pitchFamily="34" charset="0"/>
              </a:rPr>
              <a:t>.</a:t>
            </a:r>
            <a:r>
              <a:rPr lang="en-US" sz="1400" b="1" i="0" u="none" strike="noStrike" baseline="0" dirty="0">
                <a:solidFill>
                  <a:srgbClr val="000099"/>
                </a:solidFill>
                <a:latin typeface="Calibri" panose="020F0502020204030204" pitchFamily="34" charset="0"/>
              </a:rPr>
              <a:t>ps1</a:t>
            </a:r>
            <a:r>
              <a:rPr lang="en-US" sz="1400" b="0" i="0" u="none" strike="noStrike" baseline="0" dirty="0">
                <a:solidFill>
                  <a:srgbClr val="000099"/>
                </a:solidFill>
                <a:latin typeface="Calibri" panose="020F0502020204030204" pitchFamily="34" charset="0"/>
              </a:rPr>
              <a:t>” (Inside folder 1_Translate folder)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Azure Synapse Create Table Statement (DDLs) stored in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format.</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a:t>
            </a:r>
          </a:p>
          <a:p>
            <a:pPr marR="0" algn="l" rtl="0"/>
            <a:r>
              <a:rPr lang="en-US" sz="1400" b="0" i="0" u="none" strike="noStrike" baseline="0" dirty="0">
                <a:solidFill>
                  <a:srgbClr val="000099"/>
                </a:solidFill>
                <a:latin typeface="Calibri" panose="020F0502020204030204" pitchFamily="34" charset="0"/>
              </a:rPr>
              <a:t>	SourceToTargetTablesConfig.xlsx</a:t>
            </a:r>
          </a:p>
          <a:p>
            <a:pPr marR="0" algn="l" rtl="0"/>
            <a:r>
              <a:rPr lang="en-US" sz="1400" b="0" i="0" u="none" strike="noStrike" baseline="0" dirty="0">
                <a:solidFill>
                  <a:srgbClr val="000099"/>
                </a:solidFill>
                <a:latin typeface="Calibri" panose="020F0502020204030204" pitchFamily="34" charset="0"/>
              </a:rPr>
              <a:t>	</a:t>
            </a:r>
            <a:r>
              <a:rPr lang="en-US" sz="1400" b="0" i="0" u="none" strike="noStrike" baseline="0" dirty="0" err="1">
                <a:solidFill>
                  <a:srgbClr val="000099"/>
                </a:solidFill>
                <a:latin typeface="Calibri" panose="020F0502020204030204" pitchFamily="34" charset="0"/>
              </a:rPr>
              <a:t>translate_config.json</a:t>
            </a:r>
            <a:endParaRPr lang="en-US" sz="1400" b="0"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1</a:t>
            </a:r>
            <a:r>
              <a:rPr lang="en-US" sz="1400" b="0" i="0" u="none" strike="noStrike" baseline="0" dirty="0">
                <a:solidFill>
                  <a:srgbClr val="000099"/>
                </a:solidFill>
                <a:latin typeface="Calibri" panose="020F0502020204030204" pitchFamily="34" charset="0"/>
              </a:rPr>
              <a:t>: Need to access SQL Server for this. “</a:t>
            </a:r>
            <a:r>
              <a:rPr lang="en-US" sz="1400" b="0" i="0" u="none" strike="noStrike" baseline="0" dirty="0" err="1">
                <a:solidFill>
                  <a:srgbClr val="000099"/>
                </a:solidFill>
                <a:latin typeface="Calibri" panose="020F0502020204030204" pitchFamily="34" charset="0"/>
              </a:rPr>
              <a:t>db_datareader</a:t>
            </a:r>
            <a:r>
              <a:rPr lang="en-US" sz="1400" b="0" i="0" u="none" strike="noStrike" baseline="0" dirty="0">
                <a:solidFill>
                  <a:srgbClr val="000099"/>
                </a:solidFill>
                <a:latin typeface="Calibri" panose="020F0502020204030204" pitchFamily="34" charset="0"/>
              </a:rPr>
              <a:t>” role permission is needed</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2</a:t>
            </a:r>
            <a:r>
              <a:rPr lang="en-US" sz="1400" b="0" i="0" u="none" strike="noStrike" baseline="0" dirty="0">
                <a:solidFill>
                  <a:srgbClr val="000099"/>
                </a:solidFill>
                <a:latin typeface="Calibri" panose="020F0502020204030204" pitchFamily="34" charset="0"/>
              </a:rPr>
              <a:t>: Look for T-SQL Scripts “</a:t>
            </a:r>
            <a:r>
              <a:rPr lang="en-US" sz="1400" b="1" i="0" u="none" strike="noStrike" baseline="0" dirty="0" err="1">
                <a:solidFill>
                  <a:srgbClr val="000099"/>
                </a:solidFill>
                <a:latin typeface="Calibri" panose="020F0502020204030204" pitchFamily="34" charset="0"/>
              </a:rPr>
              <a:t>GenerateSourceToTargetConfig</a:t>
            </a:r>
            <a:r>
              <a:rPr lang="en-US" sz="1400" b="0" i="0" u="none" strike="noStrike" baseline="0" dirty="0" err="1">
                <a:solidFill>
                  <a:srgbClr val="000099"/>
                </a:solidFill>
                <a:latin typeface="Calibri" panose="020F0502020204030204" pitchFamily="34" charset="0"/>
              </a:rPr>
              <a:t>.</a:t>
            </a:r>
            <a:r>
              <a:rPr lang="en-US" sz="1400" b="1"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in the Utilities Subfolder to create starter SourceToTargetTablesConfig.xlsx. </a:t>
            </a:r>
            <a:endParaRPr lang="en-US" sz="1400" dirty="0">
              <a:solidFill>
                <a:srgbClr val="000099"/>
              </a:solidFill>
            </a:endParaRPr>
          </a:p>
        </p:txBody>
      </p:sp>
      <p:sp>
        <p:nvSpPr>
          <p:cNvPr id="9" name="TextBox 8">
            <a:extLst>
              <a:ext uri="{FF2B5EF4-FFF2-40B4-BE49-F238E27FC236}">
                <a16:creationId xmlns:a16="http://schemas.microsoft.com/office/drawing/2014/main" id="{3FF4FE03-845B-4B58-8841-976D4942715C}"/>
              </a:ext>
            </a:extLst>
          </p:cNvPr>
          <p:cNvSpPr txBox="1"/>
          <p:nvPr/>
        </p:nvSpPr>
        <p:spPr>
          <a:xfrm>
            <a:off x="7179341" y="2681719"/>
            <a:ext cx="4743381" cy="4093428"/>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Task 2</a:t>
            </a:r>
          </a:p>
          <a:p>
            <a:pPr marR="0" algn="l" rtl="0"/>
            <a:r>
              <a:rPr lang="en-US" sz="1400" b="0" i="0" u="none" strike="noStrike" baseline="0" dirty="0">
                <a:solidFill>
                  <a:srgbClr val="000099"/>
                </a:solidFill>
                <a:latin typeface="Calibri" panose="020F0502020204030204" pitchFamily="34" charset="0"/>
              </a:rPr>
              <a:t>Execute PowerShell Scripts“</a:t>
            </a:r>
            <a:r>
              <a:rPr lang="en-US" sz="1400" b="1" i="0" u="none" strike="noStrike" baseline="0" dirty="0">
                <a:solidFill>
                  <a:srgbClr val="000099"/>
                </a:solidFill>
                <a:latin typeface="Calibri" panose="020F0502020204030204" pitchFamily="34" charset="0"/>
              </a:rPr>
              <a:t>RunSqlFilesInFolder.ps1</a:t>
            </a:r>
            <a:r>
              <a:rPr lang="en-US" sz="1400" b="0" i="0" u="none" strike="noStrike" baseline="0" dirty="0">
                <a:solidFill>
                  <a:srgbClr val="000099"/>
                </a:solidFill>
                <a:latin typeface="Calibri" panose="020F0502020204030204" pitchFamily="34" charset="0"/>
              </a:rPr>
              <a:t>” (Inside folder 5_RunSqlFilsInFolder)</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Input</a:t>
            </a:r>
            <a:r>
              <a:rPr lang="en-US" sz="1400" b="0" i="0" u="none" strike="noStrike" baseline="0" dirty="0">
                <a:solidFill>
                  <a:srgbClr val="000099"/>
                </a:solidFill>
                <a:latin typeface="Calibri" panose="020F0502020204030204" pitchFamily="34" charset="0"/>
              </a:rPr>
              <a:t>: Azure Synapse Table DDL files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stored in one file folder, which were generated by Task 1.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Timestamped log files in the “Log” subfolder where you run this PowerShell Scripts. </a:t>
            </a:r>
          </a:p>
          <a:p>
            <a:pPr marR="0" algn="l" rtl="0"/>
            <a:r>
              <a:rPr lang="en-US" sz="1400" b="0" i="0" u="none" strike="noStrike" baseline="0" dirty="0">
                <a:solidFill>
                  <a:srgbClr val="000099"/>
                </a:solidFill>
                <a:latin typeface="Calibri" panose="020F0502020204030204" pitchFamily="34" charset="0"/>
              </a:rPr>
              <a:t> </a:t>
            </a:r>
          </a:p>
          <a:p>
            <a:pPr marR="0" algn="l" rtl="0"/>
            <a:r>
              <a:rPr lang="en-US" sz="1400" b="1" i="0" u="none" strike="noStrike" baseline="0" dirty="0">
                <a:solidFill>
                  <a:srgbClr val="000099"/>
                </a:solidFill>
                <a:latin typeface="Calibri" panose="020F0502020204030204" pitchFamily="34" charset="0"/>
              </a:rPr>
              <a:t>Results</a:t>
            </a:r>
            <a:r>
              <a:rPr lang="en-US" sz="1400" b="0" i="0" u="none" strike="noStrike" baseline="0" dirty="0">
                <a:solidFill>
                  <a:srgbClr val="000099"/>
                </a:solidFill>
                <a:latin typeface="Calibri" panose="020F0502020204030204" pitchFamily="34" charset="0"/>
              </a:rPr>
              <a:t>: Tables will be created in Azure Synapse Dedicated SQL Pool.</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a:t>
            </a:r>
          </a:p>
          <a:p>
            <a:pPr marR="0" algn="l" rtl="0"/>
            <a:r>
              <a:rPr lang="en-US" sz="1400" b="0" i="0" u="none" strike="noStrike" baseline="0" dirty="0" err="1">
                <a:solidFill>
                  <a:srgbClr val="000099"/>
                </a:solidFill>
                <a:latin typeface="Calibri" panose="020F0502020204030204" pitchFamily="34" charset="0"/>
              </a:rPr>
              <a:t>sql_synapse.json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a:t>
            </a:r>
            <a:r>
              <a:rPr lang="en-US" sz="1400" b="0" i="0" u="none" strike="noStrike" baseline="0" dirty="0">
                <a:solidFill>
                  <a:srgbClr val="000099"/>
                </a:solidFill>
                <a:latin typeface="Calibri" panose="020F0502020204030204" pitchFamily="34" charset="0"/>
              </a:rPr>
              <a:t>: Need “Create Schema” and “Create Table Permission" in Azure Synapse SQL Pool.</a:t>
            </a:r>
            <a:endParaRPr lang="en-US" sz="1400" b="1" i="0" u="none" strike="noStrike" baseline="0" dirty="0">
              <a:solidFill>
                <a:srgbClr val="000099"/>
              </a:solidFill>
              <a:latin typeface="Calibri" panose="020F0502020204030204" pitchFamily="34" charset="0"/>
            </a:endParaRPr>
          </a:p>
          <a:p>
            <a:pPr marR="0" algn="l" rtl="0"/>
            <a:endParaRPr lang="en-US" sz="14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9899801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pic>
        <p:nvPicPr>
          <p:cNvPr id="4" name="Picture 3">
            <a:extLst>
              <a:ext uri="{FF2B5EF4-FFF2-40B4-BE49-F238E27FC236}">
                <a16:creationId xmlns:a16="http://schemas.microsoft.com/office/drawing/2014/main" id="{B81B112C-1FC4-4CEA-82D9-EF4B18B6131E}"/>
              </a:ext>
            </a:extLst>
          </p:cNvPr>
          <p:cNvPicPr>
            <a:picLocks noChangeAspect="1"/>
          </p:cNvPicPr>
          <p:nvPr/>
        </p:nvPicPr>
        <p:blipFill>
          <a:blip r:embed="rId2"/>
          <a:stretch>
            <a:fillRect/>
          </a:stretch>
        </p:blipFill>
        <p:spPr>
          <a:xfrm>
            <a:off x="2285666" y="711293"/>
            <a:ext cx="3466305" cy="4910172"/>
          </a:xfrm>
          <a:prstGeom prst="rect">
            <a:avLst/>
          </a:prstGeom>
        </p:spPr>
      </p:pic>
      <p:sp>
        <p:nvSpPr>
          <p:cNvPr id="5" name="TextBox 4">
            <a:extLst>
              <a:ext uri="{FF2B5EF4-FFF2-40B4-BE49-F238E27FC236}">
                <a16:creationId xmlns:a16="http://schemas.microsoft.com/office/drawing/2014/main" id="{E4525267-4A5E-4E97-8CA2-250BF2E22656}"/>
              </a:ext>
            </a:extLst>
          </p:cNvPr>
          <p:cNvSpPr txBox="1"/>
          <p:nvPr/>
        </p:nvSpPr>
        <p:spPr>
          <a:xfrm>
            <a:off x="6051823" y="1258265"/>
            <a:ext cx="4940175" cy="4524315"/>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a:t>
            </a:r>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ExportSourceData.ps1</a:t>
            </a:r>
            <a:r>
              <a:rPr lang="en-US" sz="1400" b="0" i="0" u="none" strike="noStrike" baseline="0" dirty="0">
                <a:solidFill>
                  <a:srgbClr val="000099"/>
                </a:solidFill>
                <a:latin typeface="Calibri" panose="020F0502020204030204" pitchFamily="34" charset="0"/>
              </a:rPr>
              <a:t>” (Inside 2_ExportSourceData).</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0" i="0" u="none" strike="noStrike" baseline="0" dirty="0">
                <a:solidFill>
                  <a:srgbClr val="000099"/>
                </a:solidFill>
                <a:latin typeface="Calibri" panose="020F0502020204030204" pitchFamily="34" charset="0"/>
              </a:rPr>
              <a:t> </a:t>
            </a:r>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Data files in .csv or .txt format are produced and saved into local storage.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 </a:t>
            </a:r>
            <a:r>
              <a:rPr lang="en-US" sz="1400" b="0" i="0" u="none" strike="noStrike" baseline="0" dirty="0">
                <a:solidFill>
                  <a:srgbClr val="000099"/>
                </a:solidFill>
                <a:latin typeface="Calibri" panose="020F0502020204030204" pitchFamily="34" charset="0"/>
              </a:rPr>
              <a:t>needed (Sample(s) are provided):</a:t>
            </a:r>
          </a:p>
          <a:p>
            <a:pPr marR="0" algn="l" rtl="0"/>
            <a:r>
              <a:rPr lang="en-US" sz="1400" b="0" i="0" u="none" strike="noStrike" baseline="0" dirty="0">
                <a:solidFill>
                  <a:srgbClr val="000099"/>
                </a:solidFill>
                <a:latin typeface="Calibri" panose="020F0502020204030204" pitchFamily="34" charset="0"/>
              </a:rPr>
              <a:t>	ExportTablesConfig.csv</a:t>
            </a:r>
          </a:p>
          <a:p>
            <a:pPr marR="0" algn="l" rtl="0"/>
            <a:r>
              <a:rPr lang="en-US" sz="1400" b="0" i="0" u="none" strike="noStrike" baseline="0" dirty="0">
                <a:solidFill>
                  <a:srgbClr val="000099"/>
                </a:solidFill>
                <a:latin typeface="Calibri" panose="020F0502020204030204" pitchFamily="34" charset="0"/>
              </a:rPr>
              <a:t>	</a:t>
            </a:r>
            <a:r>
              <a:rPr lang="en-US" sz="1400" b="0" i="0" u="none" strike="noStrike" baseline="0" dirty="0" err="1">
                <a:solidFill>
                  <a:srgbClr val="000099"/>
                </a:solidFill>
                <a:latin typeface="Calibri" panose="020F0502020204030204" pitchFamily="34" charset="0"/>
              </a:rPr>
              <a:t>sql_bcp.json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1</a:t>
            </a:r>
            <a:r>
              <a:rPr lang="en-US" sz="1400" b="0" i="0" u="none" strike="noStrike" baseline="0" dirty="0">
                <a:solidFill>
                  <a:srgbClr val="000099"/>
                </a:solidFill>
                <a:latin typeface="Calibri" panose="020F0502020204030204" pitchFamily="34" charset="0"/>
              </a:rPr>
              <a:t>: Need to access SQL Server for this. “</a:t>
            </a:r>
            <a:r>
              <a:rPr lang="en-US" sz="1400" b="0" i="0" u="none" strike="noStrike" baseline="0" dirty="0" err="1">
                <a:solidFill>
                  <a:srgbClr val="000099"/>
                </a:solidFill>
                <a:latin typeface="Calibri" panose="020F0502020204030204" pitchFamily="34" charset="0"/>
              </a:rPr>
              <a:t>db_datareader</a:t>
            </a:r>
            <a:r>
              <a:rPr lang="en-US" sz="1400" b="0" i="0" u="none" strike="noStrike" baseline="0" dirty="0">
                <a:solidFill>
                  <a:srgbClr val="000099"/>
                </a:solidFill>
                <a:latin typeface="Calibri" panose="020F0502020204030204" pitchFamily="34" charset="0"/>
              </a:rPr>
              <a:t>” role permission is needed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2: </a:t>
            </a:r>
            <a:r>
              <a:rPr lang="en-US" sz="1400" b="0" i="0" u="none" strike="noStrike" baseline="0" dirty="0">
                <a:solidFill>
                  <a:srgbClr val="000099"/>
                </a:solidFill>
                <a:latin typeface="Calibri" panose="020F0502020204030204" pitchFamily="34" charset="0"/>
              </a:rPr>
              <a:t>You need </a:t>
            </a:r>
            <a:r>
              <a:rPr lang="en-US" sz="1400" b="1" i="0" u="none" strike="noStrike" baseline="0" dirty="0" err="1">
                <a:solidFill>
                  <a:srgbClr val="000099"/>
                </a:solidFill>
                <a:latin typeface="Calibri" panose="020F0502020204030204" pitchFamily="34" charset="0"/>
              </a:rPr>
              <a:t>bcp</a:t>
            </a:r>
            <a:r>
              <a:rPr lang="en-US" sz="1400" b="1" i="0" u="none" strike="noStrike" baseline="0" dirty="0">
                <a:solidFill>
                  <a:srgbClr val="000099"/>
                </a:solidFill>
                <a:latin typeface="Calibri" panose="020F0502020204030204" pitchFamily="34" charset="0"/>
              </a:rPr>
              <a:t> utility</a:t>
            </a:r>
            <a:r>
              <a:rPr lang="en-US" sz="1400" b="0" i="0" u="none" strike="noStrike" baseline="0" dirty="0">
                <a:solidFill>
                  <a:srgbClr val="000099"/>
                </a:solidFill>
                <a:latin typeface="Calibri" panose="020F0502020204030204" pitchFamily="34" charset="0"/>
              </a:rPr>
              <a:t> (</a:t>
            </a:r>
            <a:r>
              <a:rPr lang="en-US" sz="1400" b="1" i="0" u="none" strike="noStrike" baseline="0" dirty="0">
                <a:solidFill>
                  <a:srgbClr val="000099"/>
                </a:solidFill>
                <a:latin typeface="Calibri" panose="020F0502020204030204" pitchFamily="34" charset="0"/>
              </a:rPr>
              <a:t>bcp.exe)</a:t>
            </a:r>
            <a:r>
              <a:rPr lang="en-US" sz="1400" b="0" i="0" u="none" strike="noStrike" baseline="0" dirty="0">
                <a:solidFill>
                  <a:srgbClr val="000099"/>
                </a:solidFill>
                <a:latin typeface="Calibri" panose="020F0502020204030204" pitchFamily="34" charset="0"/>
              </a:rPr>
              <a:t> for this. If you have SQL server installed, you may find it in this location: C:\Program Files\Microsoft SQL Server\Client SDK\ODBC\130\Tools\</a:t>
            </a:r>
            <a:r>
              <a:rPr lang="en-US" sz="1400" b="0" i="0" u="none" strike="noStrike" baseline="0" dirty="0" err="1">
                <a:solidFill>
                  <a:srgbClr val="000099"/>
                </a:solidFill>
                <a:latin typeface="Calibri" panose="020F0502020204030204" pitchFamily="34" charset="0"/>
              </a:rPr>
              <a:t>Binn</a:t>
            </a:r>
            <a:endParaRPr lang="en-US" sz="1400" b="0"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0" i="0" u="none" strike="noStrike" baseline="0" dirty="0">
                <a:solidFill>
                  <a:srgbClr val="000099"/>
                </a:solidFill>
                <a:latin typeface="Calibri" panose="020F0502020204030204" pitchFamily="34" charset="0"/>
              </a:rPr>
              <a:t>If you are not able to find bcp.exe, you can download a copy from </a:t>
            </a:r>
          </a:p>
          <a:p>
            <a:pPr marR="0" algn="l" rtl="0"/>
            <a:r>
              <a:rPr lang="en-US" sz="1400" b="0" i="0" u="none" strike="noStrike" baseline="0" dirty="0">
                <a:solidFill>
                  <a:srgbClr val="000099"/>
                </a:solidFill>
                <a:latin typeface="Calibri" panose="020F0502020204030204" pitchFamily="34" charset="0"/>
              </a:rPr>
              <a:t>https://docs.microsoft.com/en-us/sql/tools/bcp-utility?view=sql-server-ver15</a:t>
            </a:r>
            <a:endParaRPr lang="en-US" sz="1400" b="1" i="0" u="none" strike="noStrike" baseline="0" dirty="0">
              <a:solidFill>
                <a:srgbClr val="000099"/>
              </a:solidFill>
              <a:latin typeface="Calibri" panose="020F0502020204030204" pitchFamily="34" charset="0"/>
            </a:endParaRPr>
          </a:p>
          <a:p>
            <a:pPr marR="0" algn="l" rtl="0"/>
            <a:endParaRPr lang="en-US" sz="1400" b="1" i="0" u="none" strike="noStrike" baseline="0" dirty="0">
              <a:solidFill>
                <a:srgbClr val="000099"/>
              </a:solidFill>
              <a:latin typeface="Calibri" panose="020F0502020204030204" pitchFamily="34" charset="0"/>
            </a:endParaRPr>
          </a:p>
        </p:txBody>
      </p:sp>
      <p:sp>
        <p:nvSpPr>
          <p:cNvPr id="12" name="TextBox 11">
            <a:extLst>
              <a:ext uri="{FF2B5EF4-FFF2-40B4-BE49-F238E27FC236}">
                <a16:creationId xmlns:a16="http://schemas.microsoft.com/office/drawing/2014/main" id="{3231726F-32A0-459C-A857-15436EDC637F}"/>
              </a:ext>
            </a:extLst>
          </p:cNvPr>
          <p:cNvSpPr txBox="1"/>
          <p:nvPr/>
        </p:nvSpPr>
        <p:spPr>
          <a:xfrm>
            <a:off x="2946902" y="384893"/>
            <a:ext cx="6599976" cy="369332"/>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Step 2: Data Migration – Export Data from SQL Server </a:t>
            </a:r>
            <a:endParaRPr lang="en-US" dirty="0"/>
          </a:p>
        </p:txBody>
      </p:sp>
    </p:spTree>
    <p:extLst>
      <p:ext uri="{BB962C8B-B14F-4D97-AF65-F5344CB8AC3E}">
        <p14:creationId xmlns:p14="http://schemas.microsoft.com/office/powerpoint/2010/main" val="30186193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sp>
        <p:nvSpPr>
          <p:cNvPr id="2" name="TextBox 1">
            <a:extLst>
              <a:ext uri="{FF2B5EF4-FFF2-40B4-BE49-F238E27FC236}">
                <a16:creationId xmlns:a16="http://schemas.microsoft.com/office/drawing/2014/main" id="{89A83459-1BA3-4ADB-8FAC-3B4E42F1E02A}"/>
              </a:ext>
            </a:extLst>
          </p:cNvPr>
          <p:cNvSpPr txBox="1"/>
          <p:nvPr/>
        </p:nvSpPr>
        <p:spPr>
          <a:xfrm>
            <a:off x="2821658" y="3302180"/>
            <a:ext cx="7671307" cy="3016210"/>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Task: (If using 3_LoadDataIntoAzureStorage) </a:t>
            </a:r>
          </a:p>
          <a:p>
            <a:pPr marR="0" algn="l" rtl="0"/>
            <a:endParaRPr lang="en-US" sz="1400" b="1" i="0" u="none" strike="noStrike" baseline="0" dirty="0">
              <a:solidFill>
                <a:srgbClr val="000099"/>
              </a:solidFill>
              <a:latin typeface="Calibri" panose="020F0502020204030204" pitchFamily="34" charset="0"/>
            </a:endParaRPr>
          </a:p>
          <a:p>
            <a:pPr marR="0" algn="l" rtl="0"/>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LoadDataIntoAzureStorage.ps1</a:t>
            </a:r>
            <a:r>
              <a:rPr lang="en-US" sz="1400" b="0" i="0" u="none" strike="noStrike" baseline="0" dirty="0">
                <a:solidFill>
                  <a:srgbClr val="000099"/>
                </a:solidFill>
                <a:latin typeface="Calibri" panose="020F0502020204030204" pitchFamily="34" charset="0"/>
              </a:rPr>
              <a:t>” (inside folder 3_LoadDataIntoAzureStorage)</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None</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Results</a:t>
            </a:r>
            <a:r>
              <a:rPr lang="en-US" sz="1400" b="0" i="0" u="none" strike="noStrike" baseline="0" dirty="0">
                <a:solidFill>
                  <a:srgbClr val="000099"/>
                </a:solidFill>
                <a:latin typeface="Calibri" panose="020F0502020204030204" pitchFamily="34" charset="0"/>
              </a:rPr>
              <a:t>: Data in Data Files are uploaded to Azure Storage (Data Lake Store or Blob Storage)</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 </a:t>
            </a:r>
          </a:p>
          <a:p>
            <a:pPr marR="0" algn="l" rtl="0"/>
            <a:r>
              <a:rPr lang="en-US" sz="1400" b="0" i="0" u="none" strike="noStrike" baseline="0" dirty="0">
                <a:solidFill>
                  <a:srgbClr val="000099"/>
                </a:solidFill>
                <a:latin typeface="Calibri" panose="020F0502020204030204" pitchFamily="34" charset="0"/>
              </a:rPr>
              <a:t> </a:t>
            </a:r>
            <a:r>
              <a:rPr lang="en-US" sz="1400" b="0" i="0" u="none" strike="noStrike" baseline="0" dirty="0" err="1">
                <a:solidFill>
                  <a:srgbClr val="000099"/>
                </a:solidFill>
                <a:latin typeface="Calibri" panose="020F0502020204030204" pitchFamily="34" charset="0"/>
              </a:rPr>
              <a:t>sql_bcp.json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a:t>
            </a:r>
            <a:r>
              <a:rPr lang="en-US" sz="1400" b="0" i="0" u="none" strike="noStrike" baseline="0" dirty="0">
                <a:solidFill>
                  <a:srgbClr val="000099"/>
                </a:solidFill>
                <a:latin typeface="Calibri" panose="020F0502020204030204" pitchFamily="34" charset="0"/>
              </a:rPr>
              <a:t>: The user needs to have the permission of “Storage Blob Data Contributor” or a SAS key with the right permissions is already generated for th</a:t>
            </a:r>
            <a:r>
              <a:rPr lang="en-US" sz="1400" dirty="0">
                <a:solidFill>
                  <a:srgbClr val="000099"/>
                </a:solidFill>
                <a:latin typeface="Calibri" panose="020F0502020204030204" pitchFamily="34" charset="0"/>
              </a:rPr>
              <a:t>e user. </a:t>
            </a:r>
            <a:endParaRPr lang="en-US" sz="1400" b="1" i="0" u="none" strike="noStrike" baseline="0" dirty="0">
              <a:solidFill>
                <a:srgbClr val="000099"/>
              </a:solidFill>
              <a:latin typeface="Calibri" panose="020F0502020204030204" pitchFamily="34" charset="0"/>
            </a:endParaRPr>
          </a:p>
          <a:p>
            <a:pPr marR="0" algn="l" rtl="0"/>
            <a:endParaRPr lang="en-US" sz="1400" b="1" i="0" u="none" strike="noStrike" baseline="0" dirty="0">
              <a:solidFill>
                <a:srgbClr val="000099"/>
              </a:solidFill>
              <a:latin typeface="Calibri" panose="020F0502020204030204" pitchFamily="34" charset="0"/>
            </a:endParaRPr>
          </a:p>
        </p:txBody>
      </p:sp>
      <p:pic>
        <p:nvPicPr>
          <p:cNvPr id="4" name="Picture 3">
            <a:extLst>
              <a:ext uri="{FF2B5EF4-FFF2-40B4-BE49-F238E27FC236}">
                <a16:creationId xmlns:a16="http://schemas.microsoft.com/office/drawing/2014/main" id="{686ABFB4-11F1-4144-9802-EF32E16249FC}"/>
              </a:ext>
            </a:extLst>
          </p:cNvPr>
          <p:cNvPicPr>
            <a:picLocks noChangeAspect="1"/>
          </p:cNvPicPr>
          <p:nvPr/>
        </p:nvPicPr>
        <p:blipFill>
          <a:blip r:embed="rId2"/>
          <a:stretch>
            <a:fillRect/>
          </a:stretch>
        </p:blipFill>
        <p:spPr>
          <a:xfrm>
            <a:off x="2486276" y="353428"/>
            <a:ext cx="8181975" cy="2714625"/>
          </a:xfrm>
          <a:prstGeom prst="rect">
            <a:avLst/>
          </a:prstGeom>
        </p:spPr>
      </p:pic>
    </p:spTree>
    <p:extLst>
      <p:ext uri="{BB962C8B-B14F-4D97-AF65-F5344CB8AC3E}">
        <p14:creationId xmlns:p14="http://schemas.microsoft.com/office/powerpoint/2010/main" val="16417617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sp>
        <p:nvSpPr>
          <p:cNvPr id="2" name="TextBox 1">
            <a:extLst>
              <a:ext uri="{FF2B5EF4-FFF2-40B4-BE49-F238E27FC236}">
                <a16:creationId xmlns:a16="http://schemas.microsoft.com/office/drawing/2014/main" id="{601864B2-EAAD-46D8-83E8-CBFB69C06B2F}"/>
              </a:ext>
            </a:extLst>
          </p:cNvPr>
          <p:cNvSpPr txBox="1"/>
          <p:nvPr/>
        </p:nvSpPr>
        <p:spPr>
          <a:xfrm>
            <a:off x="2296555" y="2796107"/>
            <a:ext cx="9364307" cy="3662541"/>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a:t>
            </a:r>
          </a:p>
          <a:p>
            <a:pPr marR="0" algn="l" rtl="0"/>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GenerateCopyIntoScripts.ps1</a:t>
            </a:r>
            <a:r>
              <a:rPr lang="en-US" sz="1400" b="0" i="0" u="none" strike="noStrike" baseline="0" dirty="0">
                <a:solidFill>
                  <a:srgbClr val="000099"/>
                </a:solidFill>
                <a:latin typeface="Calibri" panose="020F0502020204030204" pitchFamily="34" charset="0"/>
              </a:rPr>
              <a:t>” (inside folder 4_GenerateCopyIntoScripts)</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T-SQL COPY Script for Each Table (in the form of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files)</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 </a:t>
            </a:r>
          </a:p>
          <a:p>
            <a:pPr marR="0" algn="l" rtl="0"/>
            <a:r>
              <a:rPr lang="en-US" sz="1400" b="0" i="0" u="none" strike="noStrike" baseline="0" dirty="0">
                <a:solidFill>
                  <a:srgbClr val="000099"/>
                </a:solidFill>
                <a:latin typeface="Calibri" panose="020F0502020204030204" pitchFamily="34" charset="0"/>
              </a:rPr>
              <a:t>(1) </a:t>
            </a:r>
            <a:r>
              <a:rPr lang="en-US" sz="1400" b="0" i="0" u="none" strike="noStrike" baseline="0" dirty="0" err="1">
                <a:solidFill>
                  <a:srgbClr val="000099"/>
                </a:solidFill>
                <a:latin typeface="Calibri" panose="020F0502020204030204" pitchFamily="34" charset="0"/>
              </a:rPr>
              <a:t>csv_mi.json</a:t>
            </a:r>
            <a:r>
              <a:rPr lang="en-US" sz="1400" b="0" i="0" u="none" strike="noStrike" baseline="0" dirty="0">
                <a:solidFill>
                  <a:srgbClr val="000099"/>
                </a:solidFill>
                <a:latin typeface="Calibri" panose="020F0502020204030204" pitchFamily="34" charset="0"/>
              </a:rPr>
              <a:t> (recommended) or </a:t>
            </a:r>
            <a:r>
              <a:rPr lang="en-US" sz="1400" b="0" i="0" u="none" strike="noStrike" baseline="0" dirty="0" err="1">
                <a:solidFill>
                  <a:srgbClr val="000099"/>
                </a:solidFill>
                <a:latin typeface="Calibri" panose="020F0502020204030204" pitchFamily="34" charset="0"/>
              </a:rPr>
              <a:t>csv_key.json</a:t>
            </a:r>
            <a:r>
              <a:rPr lang="en-US" sz="1400" b="0" i="0" u="none" strike="noStrike" baseline="0" dirty="0">
                <a:solidFill>
                  <a:srgbClr val="000099"/>
                </a:solidFill>
                <a:latin typeface="Calibri" panose="020F0502020204030204" pitchFamily="34" charset="0"/>
              </a:rPr>
              <a:t> (this requires Storage Account Key, not recommended but can be used for quick testing)</a:t>
            </a:r>
          </a:p>
          <a:p>
            <a:pPr marR="0" algn="l" rtl="0"/>
            <a:r>
              <a:rPr lang="en-US" sz="1400" b="0" i="0" u="none" strike="noStrike" baseline="0" dirty="0">
                <a:solidFill>
                  <a:srgbClr val="000099"/>
                </a:solidFill>
                <a:latin typeface="Calibri" panose="020F0502020204030204" pitchFamily="34" charset="0"/>
              </a:rPr>
              <a:t>(2) TablesConfig.csv: This is a table list with information needed for each T-SQL Copy script.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1</a:t>
            </a:r>
            <a:r>
              <a:rPr lang="en-US" sz="1400" b="0" i="0" u="none" strike="noStrike" baseline="0" dirty="0">
                <a:solidFill>
                  <a:srgbClr val="000099"/>
                </a:solidFill>
                <a:latin typeface="Calibri" panose="020F0502020204030204" pitchFamily="34" charset="0"/>
              </a:rPr>
              <a:t>: If using </a:t>
            </a:r>
            <a:r>
              <a:rPr lang="en-US" sz="1400" b="0" i="0" u="none" strike="noStrike" baseline="0" dirty="0" err="1">
                <a:solidFill>
                  <a:srgbClr val="000099"/>
                </a:solidFill>
                <a:latin typeface="Calibri" panose="020F0502020204030204" pitchFamily="34" charset="0"/>
              </a:rPr>
              <a:t>csv_mi.json</a:t>
            </a:r>
            <a:r>
              <a:rPr lang="en-US" sz="1400" b="0" i="0" u="none" strike="noStrike" baseline="0" dirty="0">
                <a:solidFill>
                  <a:srgbClr val="000099"/>
                </a:solidFill>
                <a:latin typeface="Calibri" panose="020F0502020204030204" pitchFamily="34" charset="0"/>
              </a:rPr>
              <a:t> file, and the Azure Storage was created independently (not as part of the Azure Synapse Workspace Creation), you will need to set up Azure Synapse Workspace as a managed instance, for the Scripts to work. See instruction in top of the “GenerateCopyIntoScripts.ps1”. In addition, you can find sample PowerShell script “</a:t>
            </a:r>
            <a:r>
              <a:rPr lang="en-US" sz="1400" b="1" i="0" u="none" strike="noStrike" baseline="0" dirty="0">
                <a:solidFill>
                  <a:srgbClr val="000099"/>
                </a:solidFill>
                <a:latin typeface="Calibri" panose="020F0502020204030204" pitchFamily="34" charset="0"/>
              </a:rPr>
              <a:t>SetManagedIdentity.ps1</a:t>
            </a:r>
            <a:r>
              <a:rPr lang="en-US" sz="1400" b="0" i="0" u="none" strike="noStrike" baseline="0" dirty="0">
                <a:solidFill>
                  <a:srgbClr val="000099"/>
                </a:solidFill>
                <a:latin typeface="Calibri" panose="020F0502020204030204" pitchFamily="34" charset="0"/>
              </a:rPr>
              <a:t>” (inside subfolder Utilities) to set up Managed Instance.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2</a:t>
            </a:r>
            <a:r>
              <a:rPr lang="en-US" sz="1400" b="0" i="0" u="none" strike="noStrike" baseline="0" dirty="0">
                <a:solidFill>
                  <a:srgbClr val="000099"/>
                </a:solidFill>
                <a:latin typeface="Calibri" panose="020F0502020204030204" pitchFamily="34" charset="0"/>
              </a:rPr>
              <a:t>: Sample configuration files are provided for data file formats other than CSV: parquet and orc. However, these file formats are not tested. </a:t>
            </a:r>
            <a:endParaRPr lang="en-US" sz="1400" b="1" i="0" u="none" strike="noStrike" baseline="0" dirty="0">
              <a:solidFill>
                <a:srgbClr val="000099"/>
              </a:solidFill>
              <a:latin typeface="Calibri" panose="020F0502020204030204" pitchFamily="34" charset="0"/>
            </a:endParaRPr>
          </a:p>
        </p:txBody>
      </p:sp>
      <p:pic>
        <p:nvPicPr>
          <p:cNvPr id="5" name="Picture 4">
            <a:extLst>
              <a:ext uri="{FF2B5EF4-FFF2-40B4-BE49-F238E27FC236}">
                <a16:creationId xmlns:a16="http://schemas.microsoft.com/office/drawing/2014/main" id="{A655E05A-F27C-4BD8-863F-F4AD346E033F}"/>
              </a:ext>
            </a:extLst>
          </p:cNvPr>
          <p:cNvPicPr>
            <a:picLocks noChangeAspect="1"/>
          </p:cNvPicPr>
          <p:nvPr/>
        </p:nvPicPr>
        <p:blipFill>
          <a:blip r:embed="rId2"/>
          <a:stretch>
            <a:fillRect/>
          </a:stretch>
        </p:blipFill>
        <p:spPr>
          <a:xfrm>
            <a:off x="3352626" y="425727"/>
            <a:ext cx="6470384" cy="2144566"/>
          </a:xfrm>
          <a:prstGeom prst="rect">
            <a:avLst/>
          </a:prstGeom>
        </p:spPr>
      </p:pic>
    </p:spTree>
    <p:extLst>
      <p:ext uri="{BB962C8B-B14F-4D97-AF65-F5344CB8AC3E}">
        <p14:creationId xmlns:p14="http://schemas.microsoft.com/office/powerpoint/2010/main" val="21010892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pic>
        <p:nvPicPr>
          <p:cNvPr id="4" name="Picture 3">
            <a:extLst>
              <a:ext uri="{FF2B5EF4-FFF2-40B4-BE49-F238E27FC236}">
                <a16:creationId xmlns:a16="http://schemas.microsoft.com/office/drawing/2014/main" id="{8B4EE45D-F397-49C0-9877-129EF3C4EA6A}"/>
              </a:ext>
            </a:extLst>
          </p:cNvPr>
          <p:cNvPicPr>
            <a:picLocks noChangeAspect="1"/>
          </p:cNvPicPr>
          <p:nvPr/>
        </p:nvPicPr>
        <p:blipFill>
          <a:blip r:embed="rId2"/>
          <a:stretch>
            <a:fillRect/>
          </a:stretch>
        </p:blipFill>
        <p:spPr>
          <a:xfrm>
            <a:off x="2797522" y="207074"/>
            <a:ext cx="6159994" cy="3323989"/>
          </a:xfrm>
          <a:prstGeom prst="rect">
            <a:avLst/>
          </a:prstGeom>
        </p:spPr>
      </p:pic>
      <p:sp>
        <p:nvSpPr>
          <p:cNvPr id="5" name="TextBox 4">
            <a:extLst>
              <a:ext uri="{FF2B5EF4-FFF2-40B4-BE49-F238E27FC236}">
                <a16:creationId xmlns:a16="http://schemas.microsoft.com/office/drawing/2014/main" id="{24734561-E550-4DF6-A5DB-C06DE9D71DDD}"/>
              </a:ext>
            </a:extLst>
          </p:cNvPr>
          <p:cNvSpPr txBox="1"/>
          <p:nvPr/>
        </p:nvSpPr>
        <p:spPr>
          <a:xfrm>
            <a:off x="2296556" y="3658922"/>
            <a:ext cx="9165132" cy="2585323"/>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a:t>
            </a:r>
            <a:r>
              <a:rPr lang="en-US" sz="1400" b="0" i="0" u="none" strike="noStrike" baseline="0" dirty="0">
                <a:solidFill>
                  <a:srgbClr val="000099"/>
                </a:solidFill>
                <a:latin typeface="Calibri" panose="020F0502020204030204" pitchFamily="34" charset="0"/>
              </a:rPr>
              <a:t>Execute PowerShell Scripts“</a:t>
            </a:r>
            <a:r>
              <a:rPr lang="en-US" sz="1400" b="1" i="0" u="none" strike="noStrike" baseline="0" dirty="0">
                <a:solidFill>
                  <a:srgbClr val="000099"/>
                </a:solidFill>
                <a:latin typeface="Calibri" panose="020F0502020204030204" pitchFamily="34" charset="0"/>
              </a:rPr>
              <a:t>RunSqlFilesInFolder.ps1</a:t>
            </a:r>
            <a:r>
              <a:rPr lang="en-US" sz="1400" b="0" i="0" u="none" strike="noStrike" baseline="0" dirty="0">
                <a:solidFill>
                  <a:srgbClr val="000099"/>
                </a:solidFill>
                <a:latin typeface="Calibri" panose="020F0502020204030204" pitchFamily="34" charset="0"/>
              </a:rPr>
              <a:t>” (Inside folder 5_RunSqlFilsInFolder)</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Input</a:t>
            </a:r>
            <a:r>
              <a:rPr lang="en-US" sz="1400" b="0" i="0" u="none" strike="noStrike" baseline="0" dirty="0">
                <a:solidFill>
                  <a:srgbClr val="000099"/>
                </a:solidFill>
                <a:latin typeface="Calibri" panose="020F0502020204030204" pitchFamily="34" charset="0"/>
              </a:rPr>
              <a:t>: T-SQL script (Copy Into) generated by </a:t>
            </a:r>
            <a:r>
              <a:rPr lang="en-US" sz="1400" b="1" i="0" u="none" strike="noStrike" baseline="0" dirty="0">
                <a:solidFill>
                  <a:srgbClr val="000099"/>
                </a:solidFill>
                <a:latin typeface="Calibri" panose="020F0502020204030204" pitchFamily="34" charset="0"/>
              </a:rPr>
              <a:t>GenerateCopyIntoScripts.ps1</a:t>
            </a:r>
            <a:r>
              <a:rPr lang="en-US" sz="1400" b="0" i="0" u="none" strike="noStrike" baseline="0" dirty="0">
                <a:solidFill>
                  <a:srgbClr val="000099"/>
                </a:solidFill>
                <a:latin typeface="Calibri" panose="020F0502020204030204" pitchFamily="34" charset="0"/>
              </a:rPr>
              <a:t> (Inside Module 4_GenerateCopyIntoScripts) stored in one file folder.</a:t>
            </a:r>
            <a:endParaRPr lang="en-US" sz="1400" b="1"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Timestamped log files in the “Log” subfolder where you run this PowerShell Scripts. </a:t>
            </a:r>
          </a:p>
          <a:p>
            <a:pPr marR="0" algn="l" rtl="0"/>
            <a:r>
              <a:rPr lang="en-US" sz="1400" b="0" i="0" u="none" strike="noStrike" baseline="0" dirty="0">
                <a:solidFill>
                  <a:srgbClr val="000099"/>
                </a:solidFill>
                <a:latin typeface="Calibri" panose="020F0502020204030204" pitchFamily="34" charset="0"/>
              </a:rPr>
              <a:t> </a:t>
            </a:r>
          </a:p>
          <a:p>
            <a:pPr marR="0" algn="l" rtl="0"/>
            <a:r>
              <a:rPr lang="en-US" sz="1400" b="1" i="0" u="none" strike="noStrike" baseline="0" dirty="0">
                <a:solidFill>
                  <a:srgbClr val="000099"/>
                </a:solidFill>
                <a:latin typeface="Calibri" panose="020F0502020204030204" pitchFamily="34" charset="0"/>
              </a:rPr>
              <a:t>Results</a:t>
            </a:r>
            <a:r>
              <a:rPr lang="en-US" sz="1400" b="0" i="0" u="none" strike="noStrike" baseline="0" dirty="0">
                <a:solidFill>
                  <a:srgbClr val="000099"/>
                </a:solidFill>
                <a:latin typeface="Calibri" panose="020F0502020204030204" pitchFamily="34" charset="0"/>
              </a:rPr>
              <a:t>: Data is imported to Azure Synapse Tables (Dedicated SQL Pool).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a:t>
            </a:r>
            <a:r>
              <a:rPr lang="en-US" sz="1400" b="0" i="0" u="none" strike="noStrike" baseline="0" dirty="0" err="1">
                <a:solidFill>
                  <a:srgbClr val="000099"/>
                </a:solidFill>
                <a:latin typeface="Calibri" panose="020F0502020204030204" pitchFamily="34" charset="0"/>
              </a:rPr>
              <a:t>sql_synapse.json</a:t>
            </a:r>
            <a:r>
              <a:rPr lang="en-US" sz="1400" b="0" i="0" u="none" strike="noStrike" baseline="0" dirty="0">
                <a:solidFill>
                  <a:srgbClr val="000099"/>
                </a:solidFill>
                <a:latin typeface="Calibri" panose="020F0502020204030204" pitchFamily="34" charset="0"/>
              </a:rPr>
              <a:t> or </a:t>
            </a:r>
            <a:r>
              <a:rPr lang="en-US" sz="1400" b="0" i="0" u="none" strike="noStrike" baseline="0" dirty="0" err="1">
                <a:solidFill>
                  <a:srgbClr val="000099"/>
                </a:solidFill>
                <a:latin typeface="Calibri" panose="020F0502020204030204" pitchFamily="34" charset="0"/>
              </a:rPr>
              <a:t>sql_scripts.json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a:t>
            </a:r>
            <a:r>
              <a:rPr lang="en-US" sz="1400" b="0" i="0" u="none" strike="noStrike" baseline="0" dirty="0">
                <a:solidFill>
                  <a:srgbClr val="000099"/>
                </a:solidFill>
                <a:latin typeface="Calibri" panose="020F0502020204030204" pitchFamily="34" charset="0"/>
              </a:rPr>
              <a:t>: Need  “Write Data” Permission" in Azure Synapse SQL Pool.</a:t>
            </a:r>
            <a:endParaRPr lang="en-US" sz="14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8887689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1A082-C31A-4817-B02E-A23FD585D77E}"/>
              </a:ext>
            </a:extLst>
          </p:cNvPr>
          <p:cNvSpPr txBox="1"/>
          <p:nvPr/>
        </p:nvSpPr>
        <p:spPr>
          <a:xfrm>
            <a:off x="1550643" y="1853088"/>
            <a:ext cx="8641533" cy="2062103"/>
          </a:xfrm>
          <a:prstGeom prst="rect">
            <a:avLst/>
          </a:prstGeom>
          <a:noFill/>
        </p:spPr>
        <p:txBody>
          <a:bodyPr wrap="square">
            <a:spAutoFit/>
          </a:bodyPr>
          <a:lstStyle/>
          <a:p>
            <a:r>
              <a:rPr lang="en-US" sz="3200" dirty="0">
                <a:solidFill>
                  <a:srgbClr val="F3FAFF"/>
                </a:solidFill>
              </a:rPr>
              <a:t>5-Step Migration Process with </a:t>
            </a:r>
            <a:r>
              <a:rPr lang="en-US" sz="3200" dirty="0" err="1">
                <a:solidFill>
                  <a:srgbClr val="F3FAFF"/>
                </a:solidFill>
              </a:rPr>
              <a:t>Polybase</a:t>
            </a:r>
            <a:r>
              <a:rPr lang="en-US" sz="3200" dirty="0">
                <a:solidFill>
                  <a:srgbClr val="F3FAFF"/>
                </a:solidFill>
              </a:rPr>
              <a:t> Export</a:t>
            </a:r>
            <a:br>
              <a:rPr lang="en-US" sz="3200" dirty="0">
                <a:solidFill>
                  <a:srgbClr val="F3FAFF"/>
                </a:solidFill>
              </a:rPr>
            </a:br>
            <a:br>
              <a:rPr lang="en-US" sz="3200" dirty="0">
                <a:solidFill>
                  <a:srgbClr val="F3FAFF"/>
                </a:solidFill>
              </a:rPr>
            </a:br>
            <a:r>
              <a:rPr lang="en-US" sz="3200" dirty="0">
                <a:solidFill>
                  <a:srgbClr val="F3FAFF"/>
                </a:solidFill>
              </a:rPr>
              <a:t> (</a:t>
            </a:r>
            <a:r>
              <a:rPr lang="en-US" sz="3200" dirty="0" err="1">
                <a:solidFill>
                  <a:srgbClr val="F3FAFF"/>
                </a:solidFill>
              </a:rPr>
              <a:t>Polybase</a:t>
            </a:r>
            <a:r>
              <a:rPr lang="en-US" sz="3200" dirty="0">
                <a:solidFill>
                  <a:srgbClr val="F3FAFF"/>
                </a:solidFill>
              </a:rPr>
              <a:t> is available only for SQL Server 2016 or later) </a:t>
            </a:r>
          </a:p>
        </p:txBody>
      </p:sp>
    </p:spTree>
    <p:extLst>
      <p:ext uri="{BB962C8B-B14F-4D97-AF65-F5344CB8AC3E}">
        <p14:creationId xmlns:p14="http://schemas.microsoft.com/office/powerpoint/2010/main" val="21641110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pic>
        <p:nvPicPr>
          <p:cNvPr id="3" name="Picture 2">
            <a:extLst>
              <a:ext uri="{FF2B5EF4-FFF2-40B4-BE49-F238E27FC236}">
                <a16:creationId xmlns:a16="http://schemas.microsoft.com/office/drawing/2014/main" id="{BA49D4B1-7005-4297-98D7-BB5CE25027A4}"/>
              </a:ext>
            </a:extLst>
          </p:cNvPr>
          <p:cNvPicPr>
            <a:picLocks noChangeAspect="1"/>
          </p:cNvPicPr>
          <p:nvPr/>
        </p:nvPicPr>
        <p:blipFill>
          <a:blip r:embed="rId2"/>
          <a:stretch>
            <a:fillRect/>
          </a:stretch>
        </p:blipFill>
        <p:spPr>
          <a:xfrm>
            <a:off x="2426331" y="412531"/>
            <a:ext cx="7939888" cy="2261107"/>
          </a:xfrm>
          <a:prstGeom prst="rect">
            <a:avLst/>
          </a:prstGeom>
        </p:spPr>
      </p:pic>
      <p:sp>
        <p:nvSpPr>
          <p:cNvPr id="8" name="TextBox 7">
            <a:extLst>
              <a:ext uri="{FF2B5EF4-FFF2-40B4-BE49-F238E27FC236}">
                <a16:creationId xmlns:a16="http://schemas.microsoft.com/office/drawing/2014/main" id="{0C5607CC-95A4-46E2-B218-5677666797CA}"/>
              </a:ext>
            </a:extLst>
          </p:cNvPr>
          <p:cNvSpPr txBox="1"/>
          <p:nvPr/>
        </p:nvSpPr>
        <p:spPr>
          <a:xfrm>
            <a:off x="2290527" y="2673638"/>
            <a:ext cx="4195785" cy="3877985"/>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1</a:t>
            </a:r>
          </a:p>
          <a:p>
            <a:pPr marR="0" algn="l" rtl="0"/>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TranslateTables</a:t>
            </a:r>
            <a:r>
              <a:rPr lang="en-US" sz="1400" b="0" i="0" u="none" strike="noStrike" baseline="0" dirty="0">
                <a:solidFill>
                  <a:srgbClr val="000099"/>
                </a:solidFill>
                <a:latin typeface="Calibri" panose="020F0502020204030204" pitchFamily="34" charset="0"/>
              </a:rPr>
              <a:t>.</a:t>
            </a:r>
            <a:r>
              <a:rPr lang="en-US" sz="1400" b="1" i="0" u="none" strike="noStrike" baseline="0" dirty="0">
                <a:solidFill>
                  <a:srgbClr val="000099"/>
                </a:solidFill>
                <a:latin typeface="Calibri" panose="020F0502020204030204" pitchFamily="34" charset="0"/>
              </a:rPr>
              <a:t>ps1</a:t>
            </a:r>
            <a:r>
              <a:rPr lang="en-US" sz="1400" b="0" i="0" u="none" strike="noStrike" baseline="0" dirty="0">
                <a:solidFill>
                  <a:srgbClr val="000099"/>
                </a:solidFill>
                <a:latin typeface="Calibri" panose="020F0502020204030204" pitchFamily="34" charset="0"/>
              </a:rPr>
              <a:t>” (Inside folder 1_Translate folder)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Azure Synapse Create Table Statement (DDLs) stored in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format.</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a:t>
            </a:r>
          </a:p>
          <a:p>
            <a:pPr marR="0" algn="l" rtl="0"/>
            <a:r>
              <a:rPr lang="en-US" sz="1400" b="0" i="0" u="none" strike="noStrike" baseline="0" dirty="0">
                <a:solidFill>
                  <a:srgbClr val="000099"/>
                </a:solidFill>
                <a:latin typeface="Calibri" panose="020F0502020204030204" pitchFamily="34" charset="0"/>
              </a:rPr>
              <a:t>	SourceToTargetTablesConfig.xlsx</a:t>
            </a:r>
          </a:p>
          <a:p>
            <a:pPr marR="0" algn="l" rtl="0"/>
            <a:r>
              <a:rPr lang="en-US" sz="1400" b="0" i="0" u="none" strike="noStrike" baseline="0" dirty="0">
                <a:solidFill>
                  <a:srgbClr val="000099"/>
                </a:solidFill>
                <a:latin typeface="Calibri" panose="020F0502020204030204" pitchFamily="34" charset="0"/>
              </a:rPr>
              <a:t>	</a:t>
            </a:r>
            <a:r>
              <a:rPr lang="en-US" sz="1400" b="0" i="0" u="none" strike="noStrike" baseline="0" dirty="0" err="1">
                <a:solidFill>
                  <a:srgbClr val="000099"/>
                </a:solidFill>
                <a:latin typeface="Calibri" panose="020F0502020204030204" pitchFamily="34" charset="0"/>
              </a:rPr>
              <a:t>translate_config.json</a:t>
            </a:r>
            <a:endParaRPr lang="en-US" sz="1400" b="0"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1</a:t>
            </a:r>
            <a:r>
              <a:rPr lang="en-US" sz="1400" b="0" i="0" u="none" strike="noStrike" baseline="0" dirty="0">
                <a:solidFill>
                  <a:srgbClr val="000099"/>
                </a:solidFill>
                <a:latin typeface="Calibri" panose="020F0502020204030204" pitchFamily="34" charset="0"/>
              </a:rPr>
              <a:t>: Need to access SQL Server for this. “</a:t>
            </a:r>
            <a:r>
              <a:rPr lang="en-US" sz="1400" b="0" i="0" u="none" strike="noStrike" baseline="0" dirty="0" err="1">
                <a:solidFill>
                  <a:srgbClr val="000099"/>
                </a:solidFill>
                <a:latin typeface="Calibri" panose="020F0502020204030204" pitchFamily="34" charset="0"/>
              </a:rPr>
              <a:t>db_datareader</a:t>
            </a:r>
            <a:r>
              <a:rPr lang="en-US" sz="1400" b="0" i="0" u="none" strike="noStrike" baseline="0" dirty="0">
                <a:solidFill>
                  <a:srgbClr val="000099"/>
                </a:solidFill>
                <a:latin typeface="Calibri" panose="020F0502020204030204" pitchFamily="34" charset="0"/>
              </a:rPr>
              <a:t>” role permission is needed</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2</a:t>
            </a:r>
            <a:r>
              <a:rPr lang="en-US" sz="1400" b="0" i="0" u="none" strike="noStrike" baseline="0" dirty="0">
                <a:solidFill>
                  <a:srgbClr val="000099"/>
                </a:solidFill>
                <a:latin typeface="Calibri" panose="020F0502020204030204" pitchFamily="34" charset="0"/>
              </a:rPr>
              <a:t>: Look for T-SQL Scripts “</a:t>
            </a:r>
            <a:r>
              <a:rPr lang="en-US" sz="1400" b="1" i="0" u="none" strike="noStrike" baseline="0" dirty="0" err="1">
                <a:solidFill>
                  <a:srgbClr val="000099"/>
                </a:solidFill>
                <a:latin typeface="Calibri" panose="020F0502020204030204" pitchFamily="34" charset="0"/>
              </a:rPr>
              <a:t>GenerateSourceToTargetConfig</a:t>
            </a:r>
            <a:r>
              <a:rPr lang="en-US" sz="1400" b="0" i="0" u="none" strike="noStrike" baseline="0" dirty="0" err="1">
                <a:solidFill>
                  <a:srgbClr val="000099"/>
                </a:solidFill>
                <a:latin typeface="Calibri" panose="020F0502020204030204" pitchFamily="34" charset="0"/>
              </a:rPr>
              <a:t>.</a:t>
            </a:r>
            <a:r>
              <a:rPr lang="en-US" sz="1400" b="1"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in the Utilities Subfolder to create starter SourceToTargetTablesConfig.xlsx. </a:t>
            </a:r>
            <a:endParaRPr lang="en-US" sz="1400" dirty="0">
              <a:solidFill>
                <a:srgbClr val="000099"/>
              </a:solidFill>
            </a:endParaRPr>
          </a:p>
        </p:txBody>
      </p:sp>
      <p:sp>
        <p:nvSpPr>
          <p:cNvPr id="9" name="TextBox 8">
            <a:extLst>
              <a:ext uri="{FF2B5EF4-FFF2-40B4-BE49-F238E27FC236}">
                <a16:creationId xmlns:a16="http://schemas.microsoft.com/office/drawing/2014/main" id="{3FF4FE03-845B-4B58-8841-976D4942715C}"/>
              </a:ext>
            </a:extLst>
          </p:cNvPr>
          <p:cNvSpPr txBox="1"/>
          <p:nvPr/>
        </p:nvSpPr>
        <p:spPr>
          <a:xfrm>
            <a:off x="7179341" y="2681719"/>
            <a:ext cx="4743381" cy="4093428"/>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Task 2</a:t>
            </a:r>
          </a:p>
          <a:p>
            <a:pPr marR="0" algn="l" rtl="0"/>
            <a:r>
              <a:rPr lang="en-US" sz="1400" b="0" i="0" u="none" strike="noStrike" baseline="0" dirty="0">
                <a:solidFill>
                  <a:srgbClr val="000099"/>
                </a:solidFill>
                <a:latin typeface="Calibri" panose="020F0502020204030204" pitchFamily="34" charset="0"/>
              </a:rPr>
              <a:t>Execute PowerShell Scripts“</a:t>
            </a:r>
            <a:r>
              <a:rPr lang="en-US" sz="1400" b="1" i="0" u="none" strike="noStrike" baseline="0" dirty="0">
                <a:solidFill>
                  <a:srgbClr val="000099"/>
                </a:solidFill>
                <a:latin typeface="Calibri" panose="020F0502020204030204" pitchFamily="34" charset="0"/>
              </a:rPr>
              <a:t>RunSqlFilesInFolder.ps1</a:t>
            </a:r>
            <a:r>
              <a:rPr lang="en-US" sz="1400" b="0" i="0" u="none" strike="noStrike" baseline="0" dirty="0">
                <a:solidFill>
                  <a:srgbClr val="000099"/>
                </a:solidFill>
                <a:latin typeface="Calibri" panose="020F0502020204030204" pitchFamily="34" charset="0"/>
              </a:rPr>
              <a:t>” (Inside folder 5_RunSqlFilsInFolder)</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Input</a:t>
            </a:r>
            <a:r>
              <a:rPr lang="en-US" sz="1400" b="0" i="0" u="none" strike="noStrike" baseline="0" dirty="0">
                <a:solidFill>
                  <a:srgbClr val="000099"/>
                </a:solidFill>
                <a:latin typeface="Calibri" panose="020F0502020204030204" pitchFamily="34" charset="0"/>
              </a:rPr>
              <a:t>: Azure Synapse Table DDL files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stored in one file folder, which were generated by Task1.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Timestamped log files in the “Log” subfolder where you run this PowerShell Scripts. </a:t>
            </a:r>
          </a:p>
          <a:p>
            <a:pPr marR="0" algn="l" rtl="0"/>
            <a:r>
              <a:rPr lang="en-US" sz="1400" b="0" i="0" u="none" strike="noStrike" baseline="0" dirty="0">
                <a:solidFill>
                  <a:srgbClr val="000099"/>
                </a:solidFill>
                <a:latin typeface="Calibri" panose="020F0502020204030204" pitchFamily="34" charset="0"/>
              </a:rPr>
              <a:t> </a:t>
            </a:r>
          </a:p>
          <a:p>
            <a:pPr marR="0" algn="l" rtl="0"/>
            <a:r>
              <a:rPr lang="en-US" sz="1400" b="1" i="0" u="none" strike="noStrike" baseline="0" dirty="0">
                <a:solidFill>
                  <a:srgbClr val="000099"/>
                </a:solidFill>
                <a:latin typeface="Calibri" panose="020F0502020204030204" pitchFamily="34" charset="0"/>
              </a:rPr>
              <a:t>Results</a:t>
            </a:r>
            <a:r>
              <a:rPr lang="en-US" sz="1400" b="0" i="0" u="none" strike="noStrike" baseline="0" dirty="0">
                <a:solidFill>
                  <a:srgbClr val="000099"/>
                </a:solidFill>
                <a:latin typeface="Calibri" panose="020F0502020204030204" pitchFamily="34" charset="0"/>
              </a:rPr>
              <a:t>: Tables will be created in Azure Synapse Dedicated SQL Pool.</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a:t>
            </a:r>
          </a:p>
          <a:p>
            <a:pPr marR="0" algn="l" rtl="0"/>
            <a:r>
              <a:rPr lang="en-US" sz="1400" b="0" i="0" u="none" strike="noStrike" baseline="0" dirty="0" err="1">
                <a:solidFill>
                  <a:srgbClr val="000099"/>
                </a:solidFill>
                <a:latin typeface="Calibri" panose="020F0502020204030204" pitchFamily="34" charset="0"/>
              </a:rPr>
              <a:t>sql_synapse.json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a:t>
            </a:r>
            <a:r>
              <a:rPr lang="en-US" sz="1400" b="0" i="0" u="none" strike="noStrike" baseline="0" dirty="0">
                <a:solidFill>
                  <a:srgbClr val="000099"/>
                </a:solidFill>
                <a:latin typeface="Calibri" panose="020F0502020204030204" pitchFamily="34" charset="0"/>
              </a:rPr>
              <a:t>: Need “Create Schema” and “Create Table Permission" in Azure Synapse SQL Pool.</a:t>
            </a:r>
            <a:endParaRPr lang="en-US" sz="1400" b="1" i="0" u="none" strike="noStrike" baseline="0" dirty="0">
              <a:solidFill>
                <a:srgbClr val="000099"/>
              </a:solidFill>
              <a:latin typeface="Calibri" panose="020F0502020204030204" pitchFamily="34" charset="0"/>
            </a:endParaRPr>
          </a:p>
          <a:p>
            <a:pPr marR="0" algn="l" rtl="0"/>
            <a:endParaRPr lang="en-US" sz="14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35397595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ACD5D-85D6-43EA-B08D-8D1DA92AC1D9}"/>
              </a:ext>
            </a:extLst>
          </p:cNvPr>
          <p:cNvSpPr txBox="1"/>
          <p:nvPr/>
        </p:nvSpPr>
        <p:spPr>
          <a:xfrm>
            <a:off x="2304108" y="819022"/>
            <a:ext cx="6599976" cy="5322547"/>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Disclaimer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Theis document was developed in consultation and collaboration with Microsoft Corporation technical architects. Because Microsoft must respond to changing market conditions, this document should not be interpreted as an invitation to contract or a commitment on the part of Microsoft. Microsoft has provided high-level guidance in this document with the understanding that MICROSOFT MAKES NO WARRANTIES, EXPRESS OR IMPLIED, WITH RESPECT TO THE INFORMATION CONTAINED HEREIN. This document is provided “as-is”. Information and views expressed in this document, including URL and other Internet Web site references, may change without notice. Some examples depicted herein are provided for illustration only and are fictitious. No real association or connection is intended or should be inferred. This document does not provide you with any legal rights to any intellectual property in any Microsoft product. You may copy and use this document for your internal, reference purposes.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2021 Microsoft. All rights reserved. </a:t>
            </a:r>
          </a:p>
        </p:txBody>
      </p:sp>
    </p:spTree>
    <p:extLst>
      <p:ext uri="{BB962C8B-B14F-4D97-AF65-F5344CB8AC3E}">
        <p14:creationId xmlns:p14="http://schemas.microsoft.com/office/powerpoint/2010/main" val="906713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sp>
        <p:nvSpPr>
          <p:cNvPr id="16" name="TextBox 15">
            <a:extLst>
              <a:ext uri="{FF2B5EF4-FFF2-40B4-BE49-F238E27FC236}">
                <a16:creationId xmlns:a16="http://schemas.microsoft.com/office/drawing/2014/main" id="{BADE95FB-49DA-41A7-BAC8-2B816FE2C3E2}"/>
              </a:ext>
            </a:extLst>
          </p:cNvPr>
          <p:cNvSpPr txBox="1"/>
          <p:nvPr/>
        </p:nvSpPr>
        <p:spPr>
          <a:xfrm>
            <a:off x="3413157" y="2736582"/>
            <a:ext cx="8256760" cy="3447098"/>
          </a:xfrm>
          <a:prstGeom prst="rect">
            <a:avLst/>
          </a:prstGeom>
          <a:noFill/>
        </p:spPr>
        <p:txBody>
          <a:bodyPr wrap="square" lIns="0" tIns="0" rIns="0" bIns="0" rtlCol="0">
            <a:spAutoFit/>
          </a:bodyPr>
          <a:lstStyle/>
          <a:p>
            <a:pPr marR="0" algn="l" rtl="0"/>
            <a:r>
              <a:rPr lang="en-US" sz="1600" b="1" i="0" u="none" strike="noStrike" baseline="0" dirty="0">
                <a:solidFill>
                  <a:srgbClr val="0033CC"/>
                </a:solidFill>
                <a:latin typeface="Calibri" panose="020F0502020204030204" pitchFamily="34" charset="0"/>
              </a:rPr>
              <a:t>Task</a:t>
            </a:r>
          </a:p>
          <a:p>
            <a:pPr marR="0" algn="l" rtl="0"/>
            <a:r>
              <a:rPr lang="en-US" sz="1600" b="0" i="0" u="none" strike="noStrike" baseline="0" dirty="0">
                <a:solidFill>
                  <a:srgbClr val="0033CC"/>
                </a:solidFill>
                <a:latin typeface="Calibri" panose="020F0502020204030204" pitchFamily="34" charset="0"/>
              </a:rPr>
              <a:t>Execute PowerShell Scripts “</a:t>
            </a:r>
            <a:r>
              <a:rPr lang="en-US" sz="1600" b="1" i="0" u="none" strike="noStrike" baseline="0" dirty="0">
                <a:solidFill>
                  <a:srgbClr val="0033CC"/>
                </a:solidFill>
                <a:latin typeface="Calibri" panose="020F0502020204030204" pitchFamily="34" charset="0"/>
              </a:rPr>
              <a:t>GenerateExportTablesScripts.ps1</a:t>
            </a:r>
            <a:r>
              <a:rPr lang="en-US" sz="1600" b="0" i="0" u="none" strike="noStrike" baseline="0" dirty="0">
                <a:solidFill>
                  <a:srgbClr val="0033CC"/>
                </a:solidFill>
                <a:latin typeface="Calibri" panose="020F0502020204030204" pitchFamily="34" charset="0"/>
              </a:rPr>
              <a:t>” (Inside 2A_GeneratePolybaseExportScripts).</a:t>
            </a:r>
          </a:p>
          <a:p>
            <a:pPr marR="0" algn="l" rtl="0"/>
            <a:endParaRPr lang="en-US" sz="1600" b="0" i="0" u="none" strike="noStrike" baseline="0" dirty="0">
              <a:solidFill>
                <a:srgbClr val="0033CC"/>
              </a:solidFill>
              <a:latin typeface="Calibri" panose="020F0502020204030204" pitchFamily="34" charset="0"/>
            </a:endParaRPr>
          </a:p>
          <a:p>
            <a:pPr marR="0" algn="l" rtl="0"/>
            <a:r>
              <a:rPr lang="en-US" sz="1600" b="0" i="0" u="none" strike="noStrike" baseline="0" dirty="0">
                <a:solidFill>
                  <a:srgbClr val="0033CC"/>
                </a:solidFill>
                <a:latin typeface="Calibri" panose="020F0502020204030204" pitchFamily="34" charset="0"/>
              </a:rPr>
              <a:t> </a:t>
            </a:r>
            <a:r>
              <a:rPr lang="en-US" sz="1600" b="1" i="0" u="none" strike="noStrike" baseline="0" dirty="0">
                <a:solidFill>
                  <a:srgbClr val="0033CC"/>
                </a:solidFill>
                <a:latin typeface="Calibri" panose="020F0502020204030204" pitchFamily="34" charset="0"/>
              </a:rPr>
              <a:t>Output</a:t>
            </a:r>
            <a:r>
              <a:rPr lang="en-US" sz="1600" b="0" i="0" u="none" strike="noStrike" baseline="0" dirty="0">
                <a:solidFill>
                  <a:srgbClr val="0033CC"/>
                </a:solidFill>
                <a:latin typeface="Calibri" panose="020F0502020204030204" pitchFamily="34" charset="0"/>
              </a:rPr>
              <a:t>: </a:t>
            </a:r>
            <a:r>
              <a:rPr lang="en-US" sz="1600" b="0" i="0" u="none" strike="noStrike" baseline="0" dirty="0" err="1">
                <a:solidFill>
                  <a:srgbClr val="0033CC"/>
                </a:solidFill>
                <a:latin typeface="Calibri" panose="020F0502020204030204" pitchFamily="34" charset="0"/>
              </a:rPr>
              <a:t>Polybase</a:t>
            </a:r>
            <a:r>
              <a:rPr lang="en-US" sz="1600" b="0" i="0" u="none" strike="noStrike" baseline="0" dirty="0">
                <a:solidFill>
                  <a:srgbClr val="0033CC"/>
                </a:solidFill>
                <a:latin typeface="Calibri" panose="020F0502020204030204" pitchFamily="34" charset="0"/>
              </a:rPr>
              <a:t> Export T-SQL Scripts (Create External Table) for each table in the format of .</a:t>
            </a:r>
            <a:r>
              <a:rPr lang="en-US" sz="1600" b="0" i="0" u="none" strike="noStrike" baseline="0" dirty="0" err="1">
                <a:solidFill>
                  <a:srgbClr val="0033CC"/>
                </a:solidFill>
                <a:latin typeface="Calibri" panose="020F0502020204030204" pitchFamily="34" charset="0"/>
              </a:rPr>
              <a:t>sql</a:t>
            </a:r>
            <a:r>
              <a:rPr lang="en-US" sz="1600" b="0" i="0" u="none" strike="noStrike" baseline="0" dirty="0">
                <a:solidFill>
                  <a:srgbClr val="0033CC"/>
                </a:solidFill>
                <a:latin typeface="Calibri" panose="020F0502020204030204" pitchFamily="34" charset="0"/>
              </a:rPr>
              <a:t>. </a:t>
            </a:r>
          </a:p>
          <a:p>
            <a:pPr marR="0" algn="l" rtl="0"/>
            <a:endParaRPr lang="en-US" sz="1600" b="0" i="0" u="none" strike="noStrike" baseline="0" dirty="0">
              <a:solidFill>
                <a:srgbClr val="0033CC"/>
              </a:solidFill>
              <a:latin typeface="Calibri" panose="020F0502020204030204" pitchFamily="34" charset="0"/>
            </a:endParaRPr>
          </a:p>
          <a:p>
            <a:pPr marR="0" algn="l" rtl="0"/>
            <a:r>
              <a:rPr lang="en-US" sz="1600" b="1" i="0" u="none" strike="noStrike" baseline="0" dirty="0">
                <a:solidFill>
                  <a:srgbClr val="0033CC"/>
                </a:solidFill>
                <a:latin typeface="Calibri" panose="020F0502020204030204" pitchFamily="34" charset="0"/>
              </a:rPr>
              <a:t>Config Files </a:t>
            </a:r>
            <a:r>
              <a:rPr lang="en-US" sz="1600" b="0" i="0" u="none" strike="noStrike" baseline="0" dirty="0">
                <a:solidFill>
                  <a:srgbClr val="0033CC"/>
                </a:solidFill>
                <a:latin typeface="Calibri" panose="020F0502020204030204" pitchFamily="34" charset="0"/>
              </a:rPr>
              <a:t>needed (Sample(s) are provided):</a:t>
            </a:r>
          </a:p>
          <a:p>
            <a:pPr marR="0" algn="l" rtl="0"/>
            <a:r>
              <a:rPr lang="en-US" sz="1600" b="0" i="0" u="none" strike="noStrike" baseline="0" dirty="0">
                <a:solidFill>
                  <a:srgbClr val="0033CC"/>
                </a:solidFill>
                <a:latin typeface="Calibri" panose="020F0502020204030204" pitchFamily="34" charset="0"/>
              </a:rPr>
              <a:t>	ExportTablesConfig.csv</a:t>
            </a:r>
          </a:p>
          <a:p>
            <a:pPr marR="0" algn="l" rtl="0"/>
            <a:r>
              <a:rPr lang="en-US" sz="1600" b="0" i="0" u="none" strike="noStrike" baseline="0" dirty="0">
                <a:solidFill>
                  <a:srgbClr val="0033CC"/>
                </a:solidFill>
                <a:latin typeface="Calibri" panose="020F0502020204030204" pitchFamily="34" charset="0"/>
              </a:rPr>
              <a:t>	</a:t>
            </a:r>
            <a:r>
              <a:rPr lang="en-US" sz="1600" b="0" i="0" u="none" strike="noStrike" baseline="0" dirty="0" err="1">
                <a:solidFill>
                  <a:srgbClr val="0033CC"/>
                </a:solidFill>
                <a:latin typeface="Calibri" panose="020F0502020204030204" pitchFamily="34" charset="0"/>
              </a:rPr>
              <a:t>export_tables_config.json</a:t>
            </a:r>
            <a:r>
              <a:rPr lang="en-US" sz="1600" b="0" i="0" u="none" strike="noStrike" baseline="0" dirty="0">
                <a:solidFill>
                  <a:srgbClr val="0033CC"/>
                </a:solidFill>
                <a:latin typeface="Calibri" panose="020F0502020204030204" pitchFamily="34" charset="0"/>
              </a:rPr>
              <a:t> </a:t>
            </a:r>
          </a:p>
          <a:p>
            <a:pPr marR="0" algn="l" rtl="0"/>
            <a:endParaRPr lang="en-US" sz="1600" b="0" i="0" u="none" strike="noStrike" baseline="0" dirty="0">
              <a:solidFill>
                <a:srgbClr val="0033CC"/>
              </a:solidFill>
              <a:latin typeface="Calibri" panose="020F0502020204030204" pitchFamily="34" charset="0"/>
            </a:endParaRPr>
          </a:p>
          <a:p>
            <a:pPr marR="0" algn="l" rtl="0"/>
            <a:r>
              <a:rPr lang="en-US" sz="1600" b="1" i="0" u="none" strike="noStrike" baseline="0" dirty="0">
                <a:solidFill>
                  <a:srgbClr val="0033CC"/>
                </a:solidFill>
                <a:latin typeface="Calibri" panose="020F0502020204030204" pitchFamily="34" charset="0"/>
              </a:rPr>
              <a:t>Note 1</a:t>
            </a:r>
            <a:r>
              <a:rPr lang="en-US" sz="1600" b="0" i="0" u="none" strike="noStrike" baseline="0" dirty="0">
                <a:solidFill>
                  <a:srgbClr val="0033CC"/>
                </a:solidFill>
                <a:latin typeface="Calibri" panose="020F0502020204030204" pitchFamily="34" charset="0"/>
              </a:rPr>
              <a:t>: Need SQL Server Permissions for create schema, create/drop table, read data. </a:t>
            </a:r>
          </a:p>
          <a:p>
            <a:pPr marR="0" algn="l" rtl="0"/>
            <a:endParaRPr lang="en-US" sz="1600" b="0" i="0" u="none" strike="noStrike" baseline="0" dirty="0">
              <a:solidFill>
                <a:srgbClr val="0033CC"/>
              </a:solidFill>
              <a:latin typeface="Calibri" panose="020F0502020204030204" pitchFamily="34" charset="0"/>
            </a:endParaRPr>
          </a:p>
          <a:p>
            <a:pPr marR="0" algn="l" rtl="0"/>
            <a:r>
              <a:rPr lang="en-US" sz="1600" b="1" i="0" u="none" strike="noStrike" baseline="0" dirty="0">
                <a:solidFill>
                  <a:srgbClr val="0033CC"/>
                </a:solidFill>
                <a:latin typeface="Calibri" panose="020F0502020204030204" pitchFamily="34" charset="0"/>
              </a:rPr>
              <a:t>Note 2: </a:t>
            </a:r>
            <a:r>
              <a:rPr lang="en-US" sz="1600" b="0" i="0" u="none" strike="noStrike" baseline="0" dirty="0">
                <a:solidFill>
                  <a:srgbClr val="0033CC"/>
                </a:solidFill>
                <a:latin typeface="Calibri" panose="020F0502020204030204" pitchFamily="34" charset="0"/>
              </a:rPr>
              <a:t>You will need to set up </a:t>
            </a:r>
            <a:r>
              <a:rPr lang="en-US" sz="1600" b="0" i="0" u="none" strike="noStrike" baseline="0" dirty="0" err="1">
                <a:solidFill>
                  <a:srgbClr val="0033CC"/>
                </a:solidFill>
                <a:latin typeface="Calibri" panose="020F0502020204030204" pitchFamily="34" charset="0"/>
              </a:rPr>
              <a:t>Polybase</a:t>
            </a:r>
            <a:r>
              <a:rPr lang="en-US" sz="1600" b="0" i="0" u="none" strike="noStrike" baseline="0" dirty="0">
                <a:solidFill>
                  <a:srgbClr val="0033CC"/>
                </a:solidFill>
                <a:latin typeface="Calibri" panose="020F0502020204030204" pitchFamily="34" charset="0"/>
              </a:rPr>
              <a:t> export functions in SQL Server. Sample T-SQL Scripts are provided in the subfolder Utilities. </a:t>
            </a:r>
            <a:endParaRPr lang="en-US" sz="1600" dirty="0">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EB2E4A92-C7C7-4A26-8096-094D02E8A834}"/>
              </a:ext>
            </a:extLst>
          </p:cNvPr>
          <p:cNvPicPr>
            <a:picLocks noChangeAspect="1"/>
          </p:cNvPicPr>
          <p:nvPr/>
        </p:nvPicPr>
        <p:blipFill>
          <a:blip r:embed="rId2"/>
          <a:stretch>
            <a:fillRect/>
          </a:stretch>
        </p:blipFill>
        <p:spPr>
          <a:xfrm>
            <a:off x="3726209" y="297779"/>
            <a:ext cx="6640010" cy="2156330"/>
          </a:xfrm>
          <a:prstGeom prst="rect">
            <a:avLst/>
          </a:prstGeom>
        </p:spPr>
      </p:pic>
    </p:spTree>
    <p:extLst>
      <p:ext uri="{BB962C8B-B14F-4D97-AF65-F5344CB8AC3E}">
        <p14:creationId xmlns:p14="http://schemas.microsoft.com/office/powerpoint/2010/main" val="5417008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sp>
        <p:nvSpPr>
          <p:cNvPr id="4" name="TextBox 3">
            <a:extLst>
              <a:ext uri="{FF2B5EF4-FFF2-40B4-BE49-F238E27FC236}">
                <a16:creationId xmlns:a16="http://schemas.microsoft.com/office/drawing/2014/main" id="{6C639834-46D3-471F-8EED-4ED99BA18458}"/>
              </a:ext>
            </a:extLst>
          </p:cNvPr>
          <p:cNvSpPr txBox="1"/>
          <p:nvPr/>
        </p:nvSpPr>
        <p:spPr>
          <a:xfrm>
            <a:off x="6750631" y="593746"/>
            <a:ext cx="5106155" cy="5416868"/>
          </a:xfrm>
          <a:prstGeom prst="rect">
            <a:avLst/>
          </a:prstGeom>
          <a:noFill/>
        </p:spPr>
        <p:txBody>
          <a:bodyPr wrap="square" lIns="0" tIns="0" rIns="0" bIns="0" rtlCol="0">
            <a:spAutoFit/>
          </a:bodyPr>
          <a:lstStyle/>
          <a:p>
            <a:pPr marR="0" algn="l" rtl="0"/>
            <a:r>
              <a:rPr lang="en-US" sz="1600" b="1" i="0" u="none" strike="noStrike" baseline="0" dirty="0">
                <a:solidFill>
                  <a:srgbClr val="0033CC"/>
                </a:solidFill>
                <a:latin typeface="Calibri" panose="020F0502020204030204" pitchFamily="34" charset="0"/>
              </a:rPr>
              <a:t>Task: </a:t>
            </a:r>
            <a:r>
              <a:rPr lang="en-US" sz="1600" b="0" i="0" u="none" strike="noStrike" baseline="0" dirty="0">
                <a:solidFill>
                  <a:srgbClr val="0033CC"/>
                </a:solidFill>
                <a:latin typeface="Calibri" panose="020F0502020204030204" pitchFamily="34" charset="0"/>
              </a:rPr>
              <a:t>Execute PowerShell Scripts“</a:t>
            </a:r>
            <a:r>
              <a:rPr lang="en-US" sz="1600" b="1" i="0" u="none" strike="noStrike" baseline="0" dirty="0">
                <a:solidFill>
                  <a:srgbClr val="0033CC"/>
                </a:solidFill>
                <a:latin typeface="Calibri" panose="020F0502020204030204" pitchFamily="34" charset="0"/>
              </a:rPr>
              <a:t>RunSqlFilesInFolder.ps1</a:t>
            </a:r>
            <a:r>
              <a:rPr lang="en-US" sz="1600" b="0" i="0" u="none" strike="noStrike" baseline="0" dirty="0">
                <a:solidFill>
                  <a:srgbClr val="0033CC"/>
                </a:solidFill>
                <a:latin typeface="Calibri" panose="020F0502020204030204" pitchFamily="34" charset="0"/>
              </a:rPr>
              <a:t>” (Inside folder 5_RunSqlFilsInFolder)</a:t>
            </a:r>
          </a:p>
          <a:p>
            <a:pPr marR="0" algn="l" rtl="0"/>
            <a:endParaRPr lang="en-US" sz="1600" b="0" i="0" u="none" strike="noStrike" baseline="0" dirty="0">
              <a:solidFill>
                <a:srgbClr val="0033CC"/>
              </a:solidFill>
              <a:latin typeface="Calibri" panose="020F0502020204030204" pitchFamily="34" charset="0"/>
            </a:endParaRPr>
          </a:p>
          <a:p>
            <a:pPr marR="0" algn="l" rtl="0"/>
            <a:r>
              <a:rPr lang="en-US" sz="1600" b="1" i="0" u="none" strike="noStrike" baseline="0" dirty="0">
                <a:solidFill>
                  <a:srgbClr val="0033CC"/>
                </a:solidFill>
                <a:latin typeface="Calibri" panose="020F0502020204030204" pitchFamily="34" charset="0"/>
              </a:rPr>
              <a:t>Input</a:t>
            </a:r>
            <a:r>
              <a:rPr lang="en-US" sz="1600" b="0" i="0" u="none" strike="noStrike" baseline="0" dirty="0">
                <a:solidFill>
                  <a:srgbClr val="0033CC"/>
                </a:solidFill>
                <a:latin typeface="Calibri" panose="020F0502020204030204" pitchFamily="34" charset="0"/>
              </a:rPr>
              <a:t>: T-SQL script (</a:t>
            </a:r>
            <a:r>
              <a:rPr lang="en-US" sz="1600" b="0" i="0" u="none" strike="noStrike" baseline="0" dirty="0" err="1">
                <a:solidFill>
                  <a:srgbClr val="0033CC"/>
                </a:solidFill>
                <a:latin typeface="Calibri" panose="020F0502020204030204" pitchFamily="34" charset="0"/>
              </a:rPr>
              <a:t>Polybase</a:t>
            </a:r>
            <a:r>
              <a:rPr lang="en-US" sz="1600" b="0" i="0" u="none" strike="noStrike" baseline="0" dirty="0">
                <a:solidFill>
                  <a:srgbClr val="0033CC"/>
                </a:solidFill>
                <a:latin typeface="Calibri" panose="020F0502020204030204" pitchFamily="34" charset="0"/>
              </a:rPr>
              <a:t> Export) generated by </a:t>
            </a:r>
            <a:r>
              <a:rPr lang="en-US" sz="1600" b="1" i="0" u="none" strike="noStrike" baseline="0" dirty="0">
                <a:solidFill>
                  <a:srgbClr val="0033CC"/>
                </a:solidFill>
                <a:latin typeface="Calibri" panose="020F0502020204030204" pitchFamily="34" charset="0"/>
              </a:rPr>
              <a:t>GenerateExportTablesScripts.ps1</a:t>
            </a:r>
            <a:r>
              <a:rPr lang="en-US" sz="1600" b="0" i="0" u="none" strike="noStrike" baseline="0" dirty="0">
                <a:solidFill>
                  <a:srgbClr val="0033CC"/>
                </a:solidFill>
                <a:latin typeface="Calibri" panose="020F0502020204030204" pitchFamily="34" charset="0"/>
              </a:rPr>
              <a:t> (Inside Module 2A_GeneratePolybaseExportScripts), stored in one file folder.</a:t>
            </a:r>
            <a:endParaRPr lang="en-US" sz="1600" b="1" i="0" u="none" strike="noStrike" baseline="0" dirty="0">
              <a:solidFill>
                <a:srgbClr val="0033CC"/>
              </a:solidFill>
              <a:latin typeface="Calibri" panose="020F0502020204030204" pitchFamily="34" charset="0"/>
            </a:endParaRPr>
          </a:p>
          <a:p>
            <a:pPr marR="0" algn="l" rtl="0"/>
            <a:endParaRPr lang="en-US" sz="1600" b="0" i="0" u="none" strike="noStrike" baseline="0" dirty="0">
              <a:solidFill>
                <a:srgbClr val="0033CC"/>
              </a:solidFill>
              <a:latin typeface="Calibri" panose="020F0502020204030204" pitchFamily="34" charset="0"/>
            </a:endParaRPr>
          </a:p>
          <a:p>
            <a:pPr marR="0" algn="l" rtl="0"/>
            <a:r>
              <a:rPr lang="en-US" sz="1600" b="1" i="0" u="none" strike="noStrike" baseline="0" dirty="0">
                <a:solidFill>
                  <a:srgbClr val="0033CC"/>
                </a:solidFill>
                <a:latin typeface="Calibri" panose="020F0502020204030204" pitchFamily="34" charset="0"/>
              </a:rPr>
              <a:t>Output</a:t>
            </a:r>
            <a:r>
              <a:rPr lang="en-US" sz="1600" b="0" i="0" u="none" strike="noStrike" baseline="0" dirty="0">
                <a:solidFill>
                  <a:srgbClr val="0033CC"/>
                </a:solidFill>
                <a:latin typeface="Calibri" panose="020F0502020204030204" pitchFamily="34" charset="0"/>
              </a:rPr>
              <a:t>: Timestamped log files in the “Log” subfolder where you run this PowerShell Scripts. </a:t>
            </a:r>
          </a:p>
          <a:p>
            <a:pPr marR="0" algn="l" rtl="0"/>
            <a:r>
              <a:rPr lang="en-US" sz="1600" b="0" i="0" u="none" strike="noStrike" baseline="0" dirty="0">
                <a:solidFill>
                  <a:srgbClr val="0033CC"/>
                </a:solidFill>
                <a:latin typeface="Calibri" panose="020F0502020204030204" pitchFamily="34" charset="0"/>
              </a:rPr>
              <a:t> </a:t>
            </a:r>
          </a:p>
          <a:p>
            <a:pPr marR="0" algn="l" rtl="0"/>
            <a:r>
              <a:rPr lang="en-US" sz="1600" b="1" i="0" u="none" strike="noStrike" baseline="0" dirty="0">
                <a:solidFill>
                  <a:srgbClr val="0033CC"/>
                </a:solidFill>
                <a:latin typeface="Calibri" panose="020F0502020204030204" pitchFamily="34" charset="0"/>
              </a:rPr>
              <a:t>Results</a:t>
            </a:r>
            <a:r>
              <a:rPr lang="en-US" sz="1600" b="0" i="0" u="none" strike="noStrike" baseline="0" dirty="0">
                <a:solidFill>
                  <a:srgbClr val="0033CC"/>
                </a:solidFill>
                <a:latin typeface="Calibri" panose="020F0502020204030204" pitchFamily="34" charset="0"/>
              </a:rPr>
              <a:t>: Data is exported to Azure Storage from SQL Server Tables</a:t>
            </a:r>
          </a:p>
          <a:p>
            <a:pPr marR="0" algn="l" rtl="0"/>
            <a:endParaRPr lang="en-US" sz="1600" b="0" i="0" u="none" strike="noStrike" baseline="0" dirty="0">
              <a:solidFill>
                <a:srgbClr val="0033CC"/>
              </a:solidFill>
              <a:latin typeface="Calibri" panose="020F0502020204030204" pitchFamily="34" charset="0"/>
            </a:endParaRPr>
          </a:p>
          <a:p>
            <a:pPr marR="0" algn="l" rtl="0"/>
            <a:r>
              <a:rPr lang="en-US" sz="1600" b="1" i="0" u="none" strike="noStrike" baseline="0" dirty="0">
                <a:solidFill>
                  <a:srgbClr val="0033CC"/>
                </a:solidFill>
                <a:latin typeface="Calibri" panose="020F0502020204030204" pitchFamily="34" charset="0"/>
              </a:rPr>
              <a:t>Config File(s</a:t>
            </a:r>
            <a:r>
              <a:rPr lang="en-US" sz="1600" b="0" i="0" u="none" strike="noStrike" baseline="0" dirty="0">
                <a:solidFill>
                  <a:srgbClr val="0033CC"/>
                </a:solidFill>
                <a:latin typeface="Calibri" panose="020F0502020204030204" pitchFamily="34" charset="0"/>
              </a:rPr>
              <a:t>) needed: </a:t>
            </a:r>
            <a:r>
              <a:rPr lang="en-US" sz="1600" b="0" i="0" u="none" strike="noStrike" baseline="0" dirty="0" err="1">
                <a:solidFill>
                  <a:srgbClr val="0033CC"/>
                </a:solidFill>
                <a:latin typeface="Calibri" panose="020F0502020204030204" pitchFamily="34" charset="0"/>
              </a:rPr>
              <a:t>sql_sql.json</a:t>
            </a:r>
            <a:endParaRPr lang="en-US" sz="1600" b="0" i="0" u="none" strike="noStrike" baseline="0" dirty="0">
              <a:solidFill>
                <a:srgbClr val="0033CC"/>
              </a:solidFill>
              <a:latin typeface="Calibri" panose="020F0502020204030204" pitchFamily="34" charset="0"/>
            </a:endParaRPr>
          </a:p>
          <a:p>
            <a:pPr marR="0" algn="l" rtl="0"/>
            <a:endParaRPr lang="en-US" sz="1600" b="0" i="0" u="none" strike="noStrike" baseline="0" dirty="0">
              <a:solidFill>
                <a:srgbClr val="0033CC"/>
              </a:solidFill>
              <a:latin typeface="Calibri" panose="020F0502020204030204" pitchFamily="34" charset="0"/>
            </a:endParaRPr>
          </a:p>
          <a:p>
            <a:pPr marR="0" algn="l" rtl="0"/>
            <a:r>
              <a:rPr lang="en-US" sz="1600" b="1" i="0" u="none" strike="noStrike" baseline="0" dirty="0">
                <a:solidFill>
                  <a:srgbClr val="0033CC"/>
                </a:solidFill>
                <a:latin typeface="Calibri" panose="020F0502020204030204" pitchFamily="34" charset="0"/>
              </a:rPr>
              <a:t>Note</a:t>
            </a:r>
            <a:r>
              <a:rPr lang="en-US" sz="1600" b="0" i="0" u="none" strike="noStrike" baseline="0" dirty="0">
                <a:solidFill>
                  <a:srgbClr val="0033CC"/>
                </a:solidFill>
                <a:latin typeface="Calibri" panose="020F0502020204030204" pitchFamily="34" charset="0"/>
              </a:rPr>
              <a:t>: (1) Need Blob Storage Contributor Role in Azure Storage</a:t>
            </a:r>
          </a:p>
          <a:p>
            <a:pPr marR="0" algn="l" rtl="0"/>
            <a:r>
              <a:rPr lang="en-US" sz="1600" b="0" i="0" u="none" strike="noStrike" baseline="0" dirty="0">
                <a:solidFill>
                  <a:srgbClr val="0033CC"/>
                </a:solidFill>
                <a:latin typeface="Calibri" panose="020F0502020204030204" pitchFamily="34" charset="0"/>
              </a:rPr>
              <a:t>(2)  Permissions from SQL Server for</a:t>
            </a:r>
          </a:p>
          <a:p>
            <a:pPr marR="0" algn="l" rtl="0"/>
            <a:r>
              <a:rPr lang="en-US" sz="1600" b="0" i="0" u="none" strike="noStrike" baseline="0" dirty="0">
                <a:solidFill>
                  <a:srgbClr val="0033CC"/>
                </a:solidFill>
                <a:latin typeface="Calibri" panose="020F0502020204030204" pitchFamily="34" charset="0"/>
              </a:rPr>
              <a:t>Create Schema, Create Table, Read Data. </a:t>
            </a:r>
          </a:p>
          <a:p>
            <a:pPr marR="0" algn="l" rtl="0"/>
            <a:r>
              <a:rPr lang="en-US" sz="1600" b="0" i="0" u="none" strike="noStrike" baseline="0" dirty="0">
                <a:solidFill>
                  <a:srgbClr val="0033CC"/>
                </a:solidFill>
                <a:latin typeface="Calibri" panose="020F0502020204030204" pitchFamily="34" charset="0"/>
              </a:rPr>
              <a:t>(3) </a:t>
            </a:r>
            <a:r>
              <a:rPr lang="en-US" sz="1600" b="0" i="0" u="none" strike="noStrike" baseline="0" dirty="0" err="1">
                <a:solidFill>
                  <a:srgbClr val="0033CC"/>
                </a:solidFill>
                <a:latin typeface="Calibri" panose="020F0502020204030204" pitchFamily="34" charset="0"/>
              </a:rPr>
              <a:t>Polybase</a:t>
            </a:r>
            <a:r>
              <a:rPr lang="en-US" sz="1600" b="0" i="0" u="none" strike="noStrike" baseline="0" dirty="0">
                <a:solidFill>
                  <a:srgbClr val="0033CC"/>
                </a:solidFill>
                <a:latin typeface="Calibri" panose="020F0502020204030204" pitchFamily="34" charset="0"/>
              </a:rPr>
              <a:t> Export is set up in SQL Server. External Data Source and File Format are created. See samples inside subfolder Utilities. </a:t>
            </a:r>
            <a:endParaRPr lang="en-US" sz="1600" dirty="0">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A14C33CC-21DE-4AA0-A8DC-7F4A733EDDBD}"/>
              </a:ext>
            </a:extLst>
          </p:cNvPr>
          <p:cNvPicPr>
            <a:picLocks noChangeAspect="1"/>
          </p:cNvPicPr>
          <p:nvPr/>
        </p:nvPicPr>
        <p:blipFill>
          <a:blip r:embed="rId2"/>
          <a:stretch>
            <a:fillRect/>
          </a:stretch>
        </p:blipFill>
        <p:spPr>
          <a:xfrm>
            <a:off x="2252291" y="342166"/>
            <a:ext cx="3843709" cy="3554915"/>
          </a:xfrm>
          <a:prstGeom prst="rect">
            <a:avLst/>
          </a:prstGeom>
        </p:spPr>
      </p:pic>
    </p:spTree>
    <p:extLst>
      <p:ext uri="{BB962C8B-B14F-4D97-AF65-F5344CB8AC3E}">
        <p14:creationId xmlns:p14="http://schemas.microsoft.com/office/powerpoint/2010/main" val="23092502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sp>
        <p:nvSpPr>
          <p:cNvPr id="2" name="TextBox 1">
            <a:extLst>
              <a:ext uri="{FF2B5EF4-FFF2-40B4-BE49-F238E27FC236}">
                <a16:creationId xmlns:a16="http://schemas.microsoft.com/office/drawing/2014/main" id="{601864B2-EAAD-46D8-83E8-CBFB69C06B2F}"/>
              </a:ext>
            </a:extLst>
          </p:cNvPr>
          <p:cNvSpPr txBox="1"/>
          <p:nvPr/>
        </p:nvSpPr>
        <p:spPr>
          <a:xfrm>
            <a:off x="2296555" y="2796107"/>
            <a:ext cx="9364307" cy="3662541"/>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a:t>
            </a:r>
          </a:p>
          <a:p>
            <a:pPr marR="0" algn="l" rtl="0"/>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GenerateCopyIntoScripts.ps1</a:t>
            </a:r>
            <a:r>
              <a:rPr lang="en-US" sz="1400" b="0" i="0" u="none" strike="noStrike" baseline="0" dirty="0">
                <a:solidFill>
                  <a:srgbClr val="000099"/>
                </a:solidFill>
                <a:latin typeface="Calibri" panose="020F0502020204030204" pitchFamily="34" charset="0"/>
              </a:rPr>
              <a:t>” (inside folder 4_GenerateCopyIntoScripts)</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T-SQL COPY Script for Each Table (in the form of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files)</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 </a:t>
            </a:r>
          </a:p>
          <a:p>
            <a:pPr marR="0" algn="l" rtl="0"/>
            <a:r>
              <a:rPr lang="en-US" sz="1400" b="0" i="0" u="none" strike="noStrike" baseline="0" dirty="0">
                <a:solidFill>
                  <a:srgbClr val="000099"/>
                </a:solidFill>
                <a:latin typeface="Calibri" panose="020F0502020204030204" pitchFamily="34" charset="0"/>
              </a:rPr>
              <a:t>(1) </a:t>
            </a:r>
            <a:r>
              <a:rPr lang="en-US" sz="1400" b="0" i="0" u="none" strike="noStrike" baseline="0" dirty="0" err="1">
                <a:solidFill>
                  <a:srgbClr val="000099"/>
                </a:solidFill>
                <a:latin typeface="Calibri" panose="020F0502020204030204" pitchFamily="34" charset="0"/>
              </a:rPr>
              <a:t>mi_csv.json</a:t>
            </a:r>
            <a:r>
              <a:rPr lang="en-US" sz="1400" b="0" i="0" u="none" strike="noStrike" baseline="0" dirty="0">
                <a:solidFill>
                  <a:srgbClr val="000099"/>
                </a:solidFill>
                <a:latin typeface="Calibri" panose="020F0502020204030204" pitchFamily="34" charset="0"/>
              </a:rPr>
              <a:t> (recommended) or </a:t>
            </a:r>
            <a:r>
              <a:rPr lang="en-US" sz="1400" b="0" i="0" u="none" strike="noStrike" baseline="0" dirty="0" err="1">
                <a:solidFill>
                  <a:srgbClr val="000099"/>
                </a:solidFill>
                <a:latin typeface="Calibri" panose="020F0502020204030204" pitchFamily="34" charset="0"/>
              </a:rPr>
              <a:t>key_csv.json</a:t>
            </a:r>
            <a:r>
              <a:rPr lang="en-US" sz="1400" b="0" i="0" u="none" strike="noStrike" baseline="0" dirty="0">
                <a:solidFill>
                  <a:srgbClr val="000099"/>
                </a:solidFill>
                <a:latin typeface="Calibri" panose="020F0502020204030204" pitchFamily="34" charset="0"/>
              </a:rPr>
              <a:t> (this requires Storage Account Key, not recommended but can be used for quick testing)</a:t>
            </a:r>
          </a:p>
          <a:p>
            <a:pPr marR="0" algn="l" rtl="0"/>
            <a:r>
              <a:rPr lang="en-US" sz="1400" b="0" i="0" u="none" strike="noStrike" baseline="0" dirty="0">
                <a:solidFill>
                  <a:srgbClr val="000099"/>
                </a:solidFill>
                <a:latin typeface="Calibri" panose="020F0502020204030204" pitchFamily="34" charset="0"/>
              </a:rPr>
              <a:t>(2) TablesConfig.csv: This is a table list with information needed for each T-SQL Copy script.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1</a:t>
            </a:r>
            <a:r>
              <a:rPr lang="en-US" sz="1400" b="0" i="0" u="none" strike="noStrike" baseline="0" dirty="0">
                <a:solidFill>
                  <a:srgbClr val="000099"/>
                </a:solidFill>
                <a:latin typeface="Calibri" panose="020F0502020204030204" pitchFamily="34" charset="0"/>
              </a:rPr>
              <a:t>: If using </a:t>
            </a:r>
            <a:r>
              <a:rPr lang="en-US" sz="1400" b="0" i="0" u="none" strike="noStrike" baseline="0" dirty="0" err="1">
                <a:solidFill>
                  <a:srgbClr val="000099"/>
                </a:solidFill>
                <a:latin typeface="Calibri" panose="020F0502020204030204" pitchFamily="34" charset="0"/>
              </a:rPr>
              <a:t>mi_csv.json</a:t>
            </a:r>
            <a:r>
              <a:rPr lang="en-US" sz="1400" b="0" i="0" u="none" strike="noStrike" baseline="0" dirty="0">
                <a:solidFill>
                  <a:srgbClr val="000099"/>
                </a:solidFill>
                <a:latin typeface="Calibri" panose="020F0502020204030204" pitchFamily="34" charset="0"/>
              </a:rPr>
              <a:t> file, and the Azure Storage was created independently (not as part of the Azure Synapse Workspace Creation), you will need to set up Azure Synapse Workspace as a managed instance, for the Scripts to work. See instruction in top of the “GenerateCopyIntoScripts.ps1”. In addition, you can find sample PowerShell script “</a:t>
            </a:r>
            <a:r>
              <a:rPr lang="en-US" sz="1400" b="1" i="0" u="none" strike="noStrike" baseline="0" dirty="0">
                <a:solidFill>
                  <a:srgbClr val="000099"/>
                </a:solidFill>
                <a:latin typeface="Calibri" panose="020F0502020204030204" pitchFamily="34" charset="0"/>
              </a:rPr>
              <a:t>SetManagedIdentity.ps1</a:t>
            </a:r>
            <a:r>
              <a:rPr lang="en-US" sz="1400" b="0" i="0" u="none" strike="noStrike" baseline="0" dirty="0">
                <a:solidFill>
                  <a:srgbClr val="000099"/>
                </a:solidFill>
                <a:latin typeface="Calibri" panose="020F0502020204030204" pitchFamily="34" charset="0"/>
              </a:rPr>
              <a:t>” (inside subfolder Utilities) to set up Managed Instance.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2</a:t>
            </a:r>
            <a:r>
              <a:rPr lang="en-US" sz="1400" b="0" i="0" u="none" strike="noStrike" baseline="0" dirty="0">
                <a:solidFill>
                  <a:srgbClr val="000099"/>
                </a:solidFill>
                <a:latin typeface="Calibri" panose="020F0502020204030204" pitchFamily="34" charset="0"/>
              </a:rPr>
              <a:t>: Sample configuration files are provided for data file formats other than CSV: parquet and orc. However, these file formats are not tested. </a:t>
            </a:r>
            <a:endParaRPr lang="en-US" sz="1400" b="1" i="0" u="none" strike="noStrike" baseline="0" dirty="0">
              <a:solidFill>
                <a:srgbClr val="000099"/>
              </a:solidFill>
              <a:latin typeface="Calibri" panose="020F0502020204030204" pitchFamily="34" charset="0"/>
            </a:endParaRPr>
          </a:p>
        </p:txBody>
      </p:sp>
      <p:pic>
        <p:nvPicPr>
          <p:cNvPr id="5" name="Picture 4">
            <a:extLst>
              <a:ext uri="{FF2B5EF4-FFF2-40B4-BE49-F238E27FC236}">
                <a16:creationId xmlns:a16="http://schemas.microsoft.com/office/drawing/2014/main" id="{A655E05A-F27C-4BD8-863F-F4AD346E033F}"/>
              </a:ext>
            </a:extLst>
          </p:cNvPr>
          <p:cNvPicPr>
            <a:picLocks noChangeAspect="1"/>
          </p:cNvPicPr>
          <p:nvPr/>
        </p:nvPicPr>
        <p:blipFill>
          <a:blip r:embed="rId2"/>
          <a:stretch>
            <a:fillRect/>
          </a:stretch>
        </p:blipFill>
        <p:spPr>
          <a:xfrm>
            <a:off x="3352626" y="425727"/>
            <a:ext cx="6470384" cy="2144566"/>
          </a:xfrm>
          <a:prstGeom prst="rect">
            <a:avLst/>
          </a:prstGeom>
        </p:spPr>
      </p:pic>
    </p:spTree>
    <p:extLst>
      <p:ext uri="{BB962C8B-B14F-4D97-AF65-F5344CB8AC3E}">
        <p14:creationId xmlns:p14="http://schemas.microsoft.com/office/powerpoint/2010/main" val="22819869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pic>
        <p:nvPicPr>
          <p:cNvPr id="4" name="Picture 3">
            <a:extLst>
              <a:ext uri="{FF2B5EF4-FFF2-40B4-BE49-F238E27FC236}">
                <a16:creationId xmlns:a16="http://schemas.microsoft.com/office/drawing/2014/main" id="{8B4EE45D-F397-49C0-9877-129EF3C4EA6A}"/>
              </a:ext>
            </a:extLst>
          </p:cNvPr>
          <p:cNvPicPr>
            <a:picLocks noChangeAspect="1"/>
          </p:cNvPicPr>
          <p:nvPr/>
        </p:nvPicPr>
        <p:blipFill>
          <a:blip r:embed="rId2"/>
          <a:stretch>
            <a:fillRect/>
          </a:stretch>
        </p:blipFill>
        <p:spPr>
          <a:xfrm>
            <a:off x="2797522" y="207074"/>
            <a:ext cx="6159994" cy="3323989"/>
          </a:xfrm>
          <a:prstGeom prst="rect">
            <a:avLst/>
          </a:prstGeom>
        </p:spPr>
      </p:pic>
      <p:sp>
        <p:nvSpPr>
          <p:cNvPr id="5" name="TextBox 4">
            <a:extLst>
              <a:ext uri="{FF2B5EF4-FFF2-40B4-BE49-F238E27FC236}">
                <a16:creationId xmlns:a16="http://schemas.microsoft.com/office/drawing/2014/main" id="{24734561-E550-4DF6-A5DB-C06DE9D71DDD}"/>
              </a:ext>
            </a:extLst>
          </p:cNvPr>
          <p:cNvSpPr txBox="1"/>
          <p:nvPr/>
        </p:nvSpPr>
        <p:spPr>
          <a:xfrm>
            <a:off x="2296556" y="3658922"/>
            <a:ext cx="9165132" cy="2585323"/>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a:t>
            </a:r>
            <a:r>
              <a:rPr lang="en-US" sz="1400" b="0" i="0" u="none" strike="noStrike" baseline="0" dirty="0">
                <a:solidFill>
                  <a:srgbClr val="000099"/>
                </a:solidFill>
                <a:latin typeface="Calibri" panose="020F0502020204030204" pitchFamily="34" charset="0"/>
              </a:rPr>
              <a:t>Execute PowerShell Scripts“</a:t>
            </a:r>
            <a:r>
              <a:rPr lang="en-US" sz="1400" b="1" i="0" u="none" strike="noStrike" baseline="0" dirty="0">
                <a:solidFill>
                  <a:srgbClr val="000099"/>
                </a:solidFill>
                <a:latin typeface="Calibri" panose="020F0502020204030204" pitchFamily="34" charset="0"/>
              </a:rPr>
              <a:t>RunSqlFilesInFolder.ps1</a:t>
            </a:r>
            <a:r>
              <a:rPr lang="en-US" sz="1400" b="0" i="0" u="none" strike="noStrike" baseline="0" dirty="0">
                <a:solidFill>
                  <a:srgbClr val="000099"/>
                </a:solidFill>
                <a:latin typeface="Calibri" panose="020F0502020204030204" pitchFamily="34" charset="0"/>
              </a:rPr>
              <a:t>” (Inside folder 5_RunSqlFilsInFolder)</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Input</a:t>
            </a:r>
            <a:r>
              <a:rPr lang="en-US" sz="1400" b="0" i="0" u="none" strike="noStrike" baseline="0" dirty="0">
                <a:solidFill>
                  <a:srgbClr val="000099"/>
                </a:solidFill>
                <a:latin typeface="Calibri" panose="020F0502020204030204" pitchFamily="34" charset="0"/>
              </a:rPr>
              <a:t>: T-SQL script (Copy Into) generated by </a:t>
            </a:r>
            <a:r>
              <a:rPr lang="en-US" sz="1400" b="1" i="0" u="none" strike="noStrike" baseline="0" dirty="0">
                <a:solidFill>
                  <a:srgbClr val="000099"/>
                </a:solidFill>
                <a:latin typeface="Calibri" panose="020F0502020204030204" pitchFamily="34" charset="0"/>
              </a:rPr>
              <a:t>GenerateCopyIntoScripts.ps1</a:t>
            </a:r>
            <a:r>
              <a:rPr lang="en-US" sz="1400" b="0" i="0" u="none" strike="noStrike" baseline="0" dirty="0">
                <a:solidFill>
                  <a:srgbClr val="000099"/>
                </a:solidFill>
                <a:latin typeface="Calibri" panose="020F0502020204030204" pitchFamily="34" charset="0"/>
              </a:rPr>
              <a:t> (Inside Module 4_GenerateCopyIntoScripts) stored in one file folder.</a:t>
            </a:r>
            <a:endParaRPr lang="en-US" sz="1400" b="1"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Timestamped log files in the “Log” subfolder where you run this PowerShell Scripts. </a:t>
            </a:r>
          </a:p>
          <a:p>
            <a:pPr marR="0" algn="l" rtl="0"/>
            <a:r>
              <a:rPr lang="en-US" sz="1400" b="0" i="0" u="none" strike="noStrike" baseline="0" dirty="0">
                <a:solidFill>
                  <a:srgbClr val="000099"/>
                </a:solidFill>
                <a:latin typeface="Calibri" panose="020F0502020204030204" pitchFamily="34" charset="0"/>
              </a:rPr>
              <a:t> </a:t>
            </a:r>
          </a:p>
          <a:p>
            <a:pPr marR="0" algn="l" rtl="0"/>
            <a:r>
              <a:rPr lang="en-US" sz="1400" b="1" i="0" u="none" strike="noStrike" baseline="0" dirty="0">
                <a:solidFill>
                  <a:srgbClr val="000099"/>
                </a:solidFill>
                <a:latin typeface="Calibri" panose="020F0502020204030204" pitchFamily="34" charset="0"/>
              </a:rPr>
              <a:t>Results</a:t>
            </a:r>
            <a:r>
              <a:rPr lang="en-US" sz="1400" b="0" i="0" u="none" strike="noStrike" baseline="0" dirty="0">
                <a:solidFill>
                  <a:srgbClr val="000099"/>
                </a:solidFill>
                <a:latin typeface="Calibri" panose="020F0502020204030204" pitchFamily="34" charset="0"/>
              </a:rPr>
              <a:t>: Data is imported to Azure Synapse Tables (Dedicated SQL Pool).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a:t>
            </a:r>
            <a:r>
              <a:rPr lang="en-US" sz="1400" b="0" i="0" u="none" strike="noStrike" baseline="0" dirty="0" err="1">
                <a:solidFill>
                  <a:srgbClr val="000099"/>
                </a:solidFill>
                <a:latin typeface="Calibri" panose="020F0502020204030204" pitchFamily="34" charset="0"/>
              </a:rPr>
              <a:t>sql_synapse.json</a:t>
            </a:r>
            <a:r>
              <a:rPr lang="en-US" sz="1400" b="0" i="0" u="none" strike="noStrike" baseline="0" dirty="0">
                <a:solidFill>
                  <a:srgbClr val="000099"/>
                </a:solidFill>
                <a:latin typeface="Calibri" panose="020F0502020204030204" pitchFamily="34" charset="0"/>
              </a:rPr>
              <a:t> or </a:t>
            </a:r>
            <a:r>
              <a:rPr lang="en-US" sz="1400" b="0" i="0" u="none" strike="noStrike" baseline="0" dirty="0" err="1">
                <a:solidFill>
                  <a:srgbClr val="000099"/>
                </a:solidFill>
                <a:latin typeface="Calibri" panose="020F0502020204030204" pitchFamily="34" charset="0"/>
              </a:rPr>
              <a:t>sql_scripts.json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a:t>
            </a:r>
            <a:r>
              <a:rPr lang="en-US" sz="1400" b="0" i="0" u="none" strike="noStrike" baseline="0" dirty="0">
                <a:solidFill>
                  <a:srgbClr val="000099"/>
                </a:solidFill>
                <a:latin typeface="Calibri" panose="020F0502020204030204" pitchFamily="34" charset="0"/>
              </a:rPr>
              <a:t>: Need  “Write Data” Permission" in Azure Synapse SQL Pool.</a:t>
            </a:r>
            <a:endParaRPr lang="en-US" sz="14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188169859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E9A24B-C54D-43DE-B126-88D5945D9339}"/>
              </a:ext>
            </a:extLst>
          </p:cNvPr>
          <p:cNvSpPr>
            <a:spLocks noGrp="1"/>
          </p:cNvSpPr>
          <p:nvPr>
            <p:ph type="title"/>
          </p:nvPr>
        </p:nvSpPr>
        <p:spPr/>
        <p:txBody>
          <a:bodyPr/>
          <a:lstStyle/>
          <a:p>
            <a:r>
              <a:rPr lang="en-US"/>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mountain, dark, light&#10;&#10;Description automatically generated">
            <a:extLst>
              <a:ext uri="{FF2B5EF4-FFF2-40B4-BE49-F238E27FC236}">
                <a16:creationId xmlns:a16="http://schemas.microsoft.com/office/drawing/2014/main" id="{365BE04E-241D-4EA4-8008-2FA9BEA001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487"/>
            <a:ext cx="12192000" cy="6857027"/>
          </a:xfrm>
          <a:prstGeom prst="rect">
            <a:avLst/>
          </a:prstGeom>
        </p:spPr>
      </p:pic>
      <p:pic>
        <p:nvPicPr>
          <p:cNvPr id="14" name="Picture 13" descr="A close up of a logo&#10;&#10;Description automatically generated">
            <a:extLst>
              <a:ext uri="{FF2B5EF4-FFF2-40B4-BE49-F238E27FC236}">
                <a16:creationId xmlns:a16="http://schemas.microsoft.com/office/drawing/2014/main" id="{1FE62FD2-91FA-4740-884C-91C9045D23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 y="141406"/>
            <a:ext cx="12192000" cy="6716107"/>
          </a:xfrm>
          <a:prstGeom prst="rect">
            <a:avLst/>
          </a:prstGeom>
        </p:spPr>
      </p:pic>
      <p:sp>
        <p:nvSpPr>
          <p:cNvPr id="3" name="Rectangle 2">
            <a:extLst>
              <a:ext uri="{FF2B5EF4-FFF2-40B4-BE49-F238E27FC236}">
                <a16:creationId xmlns:a16="http://schemas.microsoft.com/office/drawing/2014/main" id="{4730A49E-9E88-47A7-8711-C3B9D4BF94AF}"/>
              </a:ext>
            </a:extLst>
          </p:cNvPr>
          <p:cNvSpPr/>
          <p:nvPr/>
        </p:nvSpPr>
        <p:spPr bwMode="auto">
          <a:xfrm>
            <a:off x="0" y="-52674"/>
            <a:ext cx="11175740" cy="6910673"/>
          </a:xfrm>
          <a:prstGeom prst="rect">
            <a:avLst/>
          </a:prstGeom>
          <a:gradFill flip="none" rotWithShape="1">
            <a:gsLst>
              <a:gs pos="43000">
                <a:srgbClr val="000000">
                  <a:alpha val="20000"/>
                </a:srgbClr>
              </a:gs>
              <a:gs pos="0">
                <a:srgbClr val="000000">
                  <a:alpha val="50000"/>
                </a:srgbClr>
              </a:gs>
              <a:gs pos="85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9F83695E-29A6-4F98-92AA-89CAA662065B}"/>
              </a:ext>
            </a:extLst>
          </p:cNvPr>
          <p:cNvGraphicFramePr>
            <a:graphicFrameLocks noGrp="1"/>
          </p:cNvGraphicFramePr>
          <p:nvPr>
            <p:extLst>
              <p:ext uri="{D42A27DB-BD31-4B8C-83A1-F6EECF244321}">
                <p14:modId xmlns:p14="http://schemas.microsoft.com/office/powerpoint/2010/main" val="2884035608"/>
              </p:ext>
            </p:extLst>
          </p:nvPr>
        </p:nvGraphicFramePr>
        <p:xfrm>
          <a:off x="579437" y="1585504"/>
          <a:ext cx="9134057" cy="4134180"/>
        </p:xfrm>
        <a:graphic>
          <a:graphicData uri="http://schemas.openxmlformats.org/drawingml/2006/table">
            <a:tbl>
              <a:tblPr firstRow="1" bandRow="1">
                <a:tableStyleId>{5C22544A-7EE6-4342-B048-85BDC9FD1C3A}</a:tableStyleId>
              </a:tblPr>
              <a:tblGrid>
                <a:gridCol w="9134057">
                  <a:extLst>
                    <a:ext uri="{9D8B030D-6E8A-4147-A177-3AD203B41FA5}">
                      <a16:colId xmlns:a16="http://schemas.microsoft.com/office/drawing/2014/main" val="3455018936"/>
                    </a:ext>
                  </a:extLst>
                </a:gridCol>
              </a:tblGrid>
              <a:tr h="689030">
                <a:tc>
                  <a:txBody>
                    <a:bodyPr/>
                    <a:lstStyle/>
                    <a:p>
                      <a:pPr marL="0" marR="0" lvl="0" indent="0" algn="l" rtl="0" eaLnBrk="1" fontAlgn="auto" latinLnBrk="0" hangingPunct="1">
                        <a:lnSpc>
                          <a:spcPct val="100000"/>
                        </a:lnSpc>
                        <a:spcBef>
                          <a:spcPts val="0"/>
                        </a:spcBef>
                        <a:spcAft>
                          <a:spcPts val="0"/>
                        </a:spcAft>
                        <a:buFontTx/>
                        <a:buNone/>
                      </a:pPr>
                      <a:r>
                        <a:rPr lang="en-US" sz="2000" b="1" kern="1200" dirty="0">
                          <a:solidFill>
                            <a:schemeClr val="accent3"/>
                          </a:solidFill>
                          <a:latin typeface="+mj-lt"/>
                          <a:ea typeface="+mn-ea"/>
                          <a:cs typeface="Segoe UI"/>
                        </a:rPr>
                        <a:t>Overview – What it does and how it is related to Azure Synapse Pathway </a:t>
                      </a:r>
                    </a:p>
                  </a:txBody>
                  <a:tcPr marL="0" marR="91414" marT="45706" marB="45706"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299438"/>
                  </a:ext>
                </a:extLst>
              </a:tr>
              <a:tr h="689030">
                <a:tc>
                  <a:txBody>
                    <a:bodyPr/>
                    <a:lstStyle/>
                    <a:p>
                      <a:r>
                        <a:rPr lang="en-US" sz="2000" b="1" dirty="0">
                          <a:solidFill>
                            <a:schemeClr val="accent3"/>
                          </a:solidFill>
                          <a:latin typeface="+mj-lt"/>
                          <a:cs typeface="Segoe UI"/>
                        </a:rPr>
                        <a:t>Step 1: Code (Table DDLs) Migration</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5554433"/>
                  </a:ext>
                </a:extLst>
              </a:tr>
              <a:tr h="689030">
                <a:tc>
                  <a:txBody>
                    <a:bodyPr/>
                    <a:lstStyle/>
                    <a:p>
                      <a:r>
                        <a:rPr lang="en-US" sz="2000" b="1" kern="1200" noProof="0" dirty="0">
                          <a:solidFill>
                            <a:schemeClr val="accent3"/>
                          </a:solidFill>
                          <a:latin typeface="+mj-lt"/>
                          <a:ea typeface="+mn-ea"/>
                          <a:cs typeface="Segoe UI"/>
                        </a:rPr>
                        <a:t>Step 2: Export SQL Server Data / Step 2A Generate </a:t>
                      </a:r>
                      <a:r>
                        <a:rPr lang="en-US" sz="2000" b="1" kern="1200" noProof="0" dirty="0" err="1">
                          <a:solidFill>
                            <a:schemeClr val="accent3"/>
                          </a:solidFill>
                          <a:latin typeface="+mj-lt"/>
                          <a:ea typeface="+mn-ea"/>
                          <a:cs typeface="Segoe UI"/>
                        </a:rPr>
                        <a:t>Polybase</a:t>
                      </a:r>
                      <a:r>
                        <a:rPr lang="en-US" sz="2000" b="1" kern="1200" noProof="0" dirty="0">
                          <a:solidFill>
                            <a:schemeClr val="accent3"/>
                          </a:solidFill>
                          <a:latin typeface="+mj-lt"/>
                          <a:ea typeface="+mn-ea"/>
                          <a:cs typeface="Segoe UI"/>
                        </a:rPr>
                        <a:t> Export Scripts </a:t>
                      </a:r>
                      <a:endParaRPr lang="en-US" sz="2000" b="1" kern="1200" dirty="0">
                        <a:solidFill>
                          <a:schemeClr val="accent3"/>
                        </a:solidFill>
                        <a:latin typeface="+mj-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6649317"/>
                  </a:ext>
                </a:extLst>
              </a:tr>
              <a:tr h="689030">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lang="en-US" sz="2000" b="1" kern="1200" dirty="0">
                          <a:solidFill>
                            <a:schemeClr val="accent3"/>
                          </a:solidFill>
                          <a:latin typeface="+mj-lt"/>
                          <a:ea typeface="+mn-ea"/>
                          <a:cs typeface="Segoe UI"/>
                        </a:rPr>
                        <a:t>Step 3: Upload Data into Azure Data Lake Store</a:t>
                      </a:r>
                      <a:endParaRPr lang="en-US" sz="2000" b="1" kern="1200" dirty="0">
                        <a:solidFill>
                          <a:schemeClr val="accent3"/>
                        </a:solidFill>
                        <a:latin typeface="+mn-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036250"/>
                  </a:ext>
                </a:extLst>
              </a:tr>
              <a:tr h="689030">
                <a:tc>
                  <a:txBody>
                    <a:bodyPr/>
                    <a:lstStyle/>
                    <a:p>
                      <a:r>
                        <a:rPr lang="en-US" sz="2000" b="1" kern="1200" dirty="0">
                          <a:solidFill>
                            <a:schemeClr val="accent3"/>
                          </a:solidFill>
                          <a:latin typeface="+mj-lt"/>
                          <a:ea typeface="+mn-ea"/>
                          <a:cs typeface="Segoe UI"/>
                        </a:rPr>
                        <a:t>Step 4: Generate Copy T-SQL Import Scripts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856005"/>
                  </a:ext>
                </a:extLst>
              </a:tr>
              <a:tr h="689030">
                <a:tc>
                  <a:txBody>
                    <a:bodyPr/>
                    <a:lstStyle/>
                    <a:p>
                      <a:r>
                        <a:rPr lang="en-US" sz="2000" b="1" kern="1200" dirty="0">
                          <a:solidFill>
                            <a:schemeClr val="accent3"/>
                          </a:solidFill>
                          <a:latin typeface="+mj-lt"/>
                          <a:ea typeface="+mn-ea"/>
                          <a:cs typeface="Segoe UI"/>
                        </a:rPr>
                        <a:t>Step 5: Import Data into Azure Synapse SQL Pool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2015845"/>
                  </a:ext>
                </a:extLst>
              </a:tr>
            </a:tbl>
          </a:graphicData>
        </a:graphic>
      </p:graphicFrame>
      <p:sp>
        <p:nvSpPr>
          <p:cNvPr id="8" name="Title 7">
            <a:extLst>
              <a:ext uri="{FF2B5EF4-FFF2-40B4-BE49-F238E27FC236}">
                <a16:creationId xmlns:a16="http://schemas.microsoft.com/office/drawing/2014/main" id="{305A232A-A425-4727-8FDC-432695A90127}"/>
              </a:ext>
            </a:extLst>
          </p:cNvPr>
          <p:cNvSpPr>
            <a:spLocks noGrp="1"/>
          </p:cNvSpPr>
          <p:nvPr>
            <p:ph type="title"/>
          </p:nvPr>
        </p:nvSpPr>
        <p:spPr>
          <a:xfrm>
            <a:off x="588262" y="457200"/>
            <a:ext cx="11273537" cy="553998"/>
          </a:xfrm>
        </p:spPr>
        <p:txBody>
          <a:bodyPr/>
          <a:lstStyle/>
          <a:p>
            <a:r>
              <a:rPr lang="en-US" sz="3600" dirty="0" err="1">
                <a:solidFill>
                  <a:schemeClr val="bg1"/>
                </a:solidFill>
                <a:cs typeface="Segoe UI"/>
              </a:rPr>
              <a:t>SqlToSynapse</a:t>
            </a:r>
            <a:r>
              <a:rPr lang="en-US" sz="3600" dirty="0">
                <a:solidFill>
                  <a:schemeClr val="bg1"/>
                </a:solidFill>
                <a:cs typeface="Segoe UI"/>
              </a:rPr>
              <a:t> Migration Accelerator</a:t>
            </a:r>
            <a:endParaRPr lang="en-US" sz="3600" dirty="0">
              <a:solidFill>
                <a:schemeClr val="bg1"/>
              </a:solidFill>
            </a:endParaRPr>
          </a:p>
        </p:txBody>
      </p:sp>
    </p:spTree>
    <p:custDataLst>
      <p:tags r:id="rId1"/>
    </p:custDataLst>
    <p:extLst>
      <p:ext uri="{BB962C8B-B14F-4D97-AF65-F5344CB8AC3E}">
        <p14:creationId xmlns:p14="http://schemas.microsoft.com/office/powerpoint/2010/main" val="2131925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B724F-476A-46A8-8042-E8ECDC5B078C}"/>
              </a:ext>
            </a:extLst>
          </p:cNvPr>
          <p:cNvSpPr>
            <a:spLocks noGrp="1"/>
          </p:cNvSpPr>
          <p:nvPr>
            <p:ph type="title"/>
          </p:nvPr>
        </p:nvSpPr>
        <p:spPr>
          <a:xfrm>
            <a:off x="539805" y="451496"/>
            <a:ext cx="5164750" cy="861774"/>
          </a:xfrm>
        </p:spPr>
        <p:txBody>
          <a:bodyPr/>
          <a:lstStyle/>
          <a:p>
            <a:r>
              <a:rPr lang="en-US" sz="2800" dirty="0" err="1">
                <a:cs typeface="Segoe UI"/>
              </a:rPr>
              <a:t>SqlToSynapse</a:t>
            </a:r>
            <a:r>
              <a:rPr lang="en-US" sz="2800" dirty="0">
                <a:cs typeface="Segoe UI"/>
              </a:rPr>
              <a:t> Migration Accelerator (PowerShell Scripts) </a:t>
            </a:r>
            <a:endParaRPr lang="ru-RU" sz="2800" dirty="0"/>
          </a:p>
        </p:txBody>
      </p:sp>
      <p:sp>
        <p:nvSpPr>
          <p:cNvPr id="5" name="TextBox 4">
            <a:extLst>
              <a:ext uri="{FF2B5EF4-FFF2-40B4-BE49-F238E27FC236}">
                <a16:creationId xmlns:a16="http://schemas.microsoft.com/office/drawing/2014/main" id="{22CF2B6A-7138-4C7D-9ABC-743DE1B18522}"/>
              </a:ext>
            </a:extLst>
          </p:cNvPr>
          <p:cNvSpPr txBox="1"/>
          <p:nvPr/>
        </p:nvSpPr>
        <p:spPr>
          <a:xfrm>
            <a:off x="495411" y="1455285"/>
            <a:ext cx="5508219" cy="4715073"/>
          </a:xfrm>
          <a:prstGeom prst="rect">
            <a:avLst/>
          </a:prstGeom>
          <a:noFill/>
        </p:spPr>
        <p:txBody>
          <a:bodyPr wrap="square" lIns="0" tIns="45720" rIns="91440" bIns="45720" anchor="t">
            <a:spAutoFit/>
          </a:bodyPr>
          <a:lstStyle/>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What does the Scripts do? </a:t>
            </a:r>
          </a:p>
          <a:p>
            <a:pPr marL="0" marR="0">
              <a:lnSpc>
                <a:spcPct val="120000"/>
              </a:lnSpc>
              <a:spcBef>
                <a:spcPts val="0"/>
              </a:spcBef>
              <a:spcAft>
                <a:spcPts val="0"/>
              </a:spcAft>
            </a:pP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Translate SQL Server Table DDLs into Azure Synapse DDLs</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Execute Translated Table DDLs in Azure Synapse</a:t>
            </a: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 to migrate Tables DDLs into Azure Synapse </a:t>
            </a:r>
            <a:endPar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endParaRPr>
          </a:p>
          <a:p>
            <a:pPr marL="342900" marR="0" lvl="0" indent="-342900">
              <a:lnSpc>
                <a:spcPct val="120000"/>
              </a:lnSpc>
              <a:spcBef>
                <a:spcPts val="0"/>
              </a:spcBef>
              <a:spcAft>
                <a:spcPts val="0"/>
              </a:spcAft>
              <a:buFont typeface="Wingdings" panose="05000000000000000000" pitchFamily="2" charset="2"/>
              <a:buChar char=""/>
            </a:pPr>
            <a:r>
              <a:rPr lang="en-US" dirty="0" err="1">
                <a:solidFill>
                  <a:srgbClr val="000000"/>
                </a:solidFill>
                <a:latin typeface="Segoe UI" panose="020B0502040204020203" pitchFamily="34" charset="0"/>
                <a:ea typeface="SimSun" panose="02010600030101010101" pitchFamily="2" charset="-122"/>
                <a:cs typeface="Segoe UI" panose="020B0502040204020203" pitchFamily="34" charset="0"/>
              </a:rPr>
              <a:t>Genertate</a:t>
            </a:r>
            <a:r>
              <a:rPr lang="en-US"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err="1">
                <a:solidFill>
                  <a:srgbClr val="000000"/>
                </a:solidFill>
                <a:latin typeface="Segoe UI" panose="020B0502040204020203" pitchFamily="34" charset="0"/>
                <a:ea typeface="SimSun" panose="02010600030101010101" pitchFamily="2" charset="-122"/>
                <a:cs typeface="Segoe UI" panose="020B0502040204020203" pitchFamily="34" charset="0"/>
              </a:rPr>
              <a:t>Polybase</a:t>
            </a:r>
            <a:r>
              <a:rPr lang="en-US" dirty="0">
                <a:solidFill>
                  <a:srgbClr val="000000"/>
                </a:solidFill>
                <a:latin typeface="Segoe UI" panose="020B0502040204020203" pitchFamily="34" charset="0"/>
                <a:ea typeface="SimSun" panose="02010600030101010101" pitchFamily="2" charset="-122"/>
                <a:cs typeface="Segoe UI" panose="020B0502040204020203" pitchFamily="34" charset="0"/>
              </a:rPr>
              <a:t> Export T-SQL Scripts</a:t>
            </a:r>
          </a:p>
          <a:p>
            <a:pPr marL="342900" marR="0" lvl="0" indent="-342900">
              <a:lnSpc>
                <a:spcPct val="120000"/>
              </a:lnSpc>
              <a:spcBef>
                <a:spcPts val="0"/>
              </a:spcBef>
              <a:spcAft>
                <a:spcPts val="0"/>
              </a:spcAft>
              <a:buFont typeface="Wingdings" panose="05000000000000000000" pitchFamily="2" charset="2"/>
              <a:buChar char=""/>
            </a:pP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Execute </a:t>
            </a:r>
            <a:r>
              <a:rPr lang="en-US" dirty="0" err="1">
                <a:solidFill>
                  <a:srgbClr val="0000FF"/>
                </a:solidFill>
                <a:latin typeface="Segoe UI" panose="020B0502040204020203" pitchFamily="34" charset="0"/>
                <a:ea typeface="SimSun" panose="02010600030101010101" pitchFamily="2" charset="-122"/>
                <a:cs typeface="Segoe UI" panose="020B0502040204020203" pitchFamily="34" charset="0"/>
              </a:rPr>
              <a:t>Polybase</a:t>
            </a: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 Export T-SQL Scripts – to export data directly into Azure Storage from SQL Server</a:t>
            </a:r>
            <a:endParaRPr lang="en-US" sz="18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Upload Exported Data into Azure Data Lake Store (Blob Storge) if using BCP export</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Generate T-SQL Copy Scripts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Execute T-SQL Copy Scripts - to Import Data into Azure Synapse from Azure Storage</a:t>
            </a:r>
            <a:endParaRPr lang="en-US" sz="18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A46E17E2-E102-4506-8AF9-B54F154C82F9}"/>
              </a:ext>
            </a:extLst>
          </p:cNvPr>
          <p:cNvPicPr>
            <a:picLocks noChangeAspect="1"/>
          </p:cNvPicPr>
          <p:nvPr/>
        </p:nvPicPr>
        <p:blipFill rotWithShape="1">
          <a:blip r:embed="rId4"/>
          <a:srcRect l="7750" r="34098"/>
          <a:stretch/>
        </p:blipFill>
        <p:spPr>
          <a:xfrm>
            <a:off x="6188371" y="-24719"/>
            <a:ext cx="6003630" cy="6882719"/>
          </a:xfrm>
          <a:prstGeom prst="rect">
            <a:avLst/>
          </a:prstGeom>
        </p:spPr>
      </p:pic>
    </p:spTree>
    <p:custDataLst>
      <p:tags r:id="rId1"/>
    </p:custDataLst>
    <p:extLst>
      <p:ext uri="{BB962C8B-B14F-4D97-AF65-F5344CB8AC3E}">
        <p14:creationId xmlns:p14="http://schemas.microsoft.com/office/powerpoint/2010/main" val="36515561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E9E8"/>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75225C-37C7-4782-9090-0E0CCEABCBB4}"/>
              </a:ext>
            </a:extLst>
          </p:cNvPr>
          <p:cNvGrpSpPr/>
          <p:nvPr/>
        </p:nvGrpSpPr>
        <p:grpSpPr>
          <a:xfrm>
            <a:off x="-1" y="0"/>
            <a:ext cx="5252223" cy="6858000"/>
            <a:chOff x="-1" y="0"/>
            <a:chExt cx="5252223" cy="6858000"/>
          </a:xfrm>
        </p:grpSpPr>
        <p:pic>
          <p:nvPicPr>
            <p:cNvPr id="2" name="Picture 1">
              <a:extLst>
                <a:ext uri="{FF2B5EF4-FFF2-40B4-BE49-F238E27FC236}">
                  <a16:creationId xmlns:a16="http://schemas.microsoft.com/office/drawing/2014/main" id="{E40A5D06-24CF-4153-BC4D-946E020B730E}"/>
                </a:ext>
              </a:extLst>
            </p:cNvPr>
            <p:cNvPicPr>
              <a:picLocks noChangeAspect="1"/>
            </p:cNvPicPr>
            <p:nvPr/>
          </p:nvPicPr>
          <p:blipFill rotWithShape="1">
            <a:blip r:embed="rId4"/>
            <a:srcRect l="2836" t="14103" r="42098"/>
            <a:stretch/>
          </p:blipFill>
          <p:spPr>
            <a:xfrm flipH="1">
              <a:off x="-1" y="1396154"/>
              <a:ext cx="5252223" cy="5461846"/>
            </a:xfrm>
            <a:prstGeom prst="rect">
              <a:avLst/>
            </a:prstGeom>
          </p:spPr>
        </p:pic>
        <p:sp>
          <p:nvSpPr>
            <p:cNvPr id="6" name="Rectangle 5">
              <a:extLst>
                <a:ext uri="{FF2B5EF4-FFF2-40B4-BE49-F238E27FC236}">
                  <a16:creationId xmlns:a16="http://schemas.microsoft.com/office/drawing/2014/main" id="{0BE70E99-EC71-4227-BB64-287659CCE977}"/>
                </a:ext>
              </a:extLst>
            </p:cNvPr>
            <p:cNvSpPr/>
            <p:nvPr/>
          </p:nvSpPr>
          <p:spPr bwMode="auto">
            <a:xfrm>
              <a:off x="4538546" y="0"/>
              <a:ext cx="713676" cy="6858000"/>
            </a:xfrm>
            <a:prstGeom prst="rect">
              <a:avLst/>
            </a:prstGeom>
            <a:gradFill flip="none" rotWithShape="1">
              <a:gsLst>
                <a:gs pos="1250">
                  <a:srgbClr val="E7E9E8"/>
                </a:gs>
                <a:gs pos="100000">
                  <a:srgbClr val="E7E9E8">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itle 1">
            <a:extLst>
              <a:ext uri="{FF2B5EF4-FFF2-40B4-BE49-F238E27FC236}">
                <a16:creationId xmlns:a16="http://schemas.microsoft.com/office/drawing/2014/main" id="{4D36260C-85FB-4054-8727-CFCAC9B4B18B}"/>
              </a:ext>
            </a:extLst>
          </p:cNvPr>
          <p:cNvSpPr>
            <a:spLocks noGrp="1"/>
          </p:cNvSpPr>
          <p:nvPr>
            <p:ph type="title"/>
          </p:nvPr>
        </p:nvSpPr>
        <p:spPr>
          <a:xfrm>
            <a:off x="588263" y="457200"/>
            <a:ext cx="3585385" cy="830997"/>
          </a:xfrm>
        </p:spPr>
        <p:txBody>
          <a:bodyPr/>
          <a:lstStyle/>
          <a:p>
            <a:r>
              <a:rPr lang="en-US" sz="2700" dirty="0"/>
              <a:t>Complementary to Azure Synapse Pathway </a:t>
            </a:r>
          </a:p>
        </p:txBody>
      </p:sp>
      <p:sp>
        <p:nvSpPr>
          <p:cNvPr id="4" name="TextBox 3">
            <a:extLst>
              <a:ext uri="{FF2B5EF4-FFF2-40B4-BE49-F238E27FC236}">
                <a16:creationId xmlns:a16="http://schemas.microsoft.com/office/drawing/2014/main" id="{7D830FEC-BD53-4B05-BB2E-2C205356F096}"/>
              </a:ext>
            </a:extLst>
          </p:cNvPr>
          <p:cNvSpPr txBox="1"/>
          <p:nvPr/>
        </p:nvSpPr>
        <p:spPr>
          <a:xfrm>
            <a:off x="4482399" y="457200"/>
            <a:ext cx="7276445" cy="5992731"/>
          </a:xfrm>
          <a:prstGeom prst="rect">
            <a:avLst/>
          </a:prstGeom>
          <a:noFill/>
        </p:spPr>
        <p:txBody>
          <a:bodyPr wrap="square" lIns="0" tIns="0" rIns="0" bIns="0" rtlCol="0">
            <a:spAutoFit/>
          </a:bodyPr>
          <a:lstStyle/>
          <a:p>
            <a:pPr marL="0" marR="0">
              <a:lnSpc>
                <a:spcPct val="120000"/>
              </a:lnSpc>
              <a:spcBef>
                <a:spcPts val="0"/>
              </a:spcBef>
              <a:spcAft>
                <a:spcPts val="0"/>
              </a:spcAft>
            </a:pPr>
            <a:r>
              <a:rPr lang="en-US" b="1"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Why do we need these Scripts when we already have Azure Synapse Pathway? </a:t>
            </a:r>
            <a:endParaRPr lang="en-US" b="1"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b="1"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t>
            </a:r>
            <a:endParaRPr lang="en-US" b="1"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These Scripts are complementary to Azure Synapse Pathway (ASP). ASP does not perform data migration today. We designed and implemented 6 modules to complete the end-to-end tasks of tables migration and data migration (using BCP or </a:t>
            </a:r>
            <a:r>
              <a:rPr lang="en-US" sz="1600" dirty="0" err="1">
                <a:solidFill>
                  <a:srgbClr val="000000"/>
                </a:solidFill>
                <a:effectLst/>
                <a:latin typeface="Segoe UI" panose="020B0502040204020203" pitchFamily="34" charset="0"/>
                <a:ea typeface="SimSun" panose="02010600030101010101" pitchFamily="2" charset="-122"/>
                <a:cs typeface="Segoe UI" panose="020B0502040204020203" pitchFamily="34" charset="0"/>
              </a:rPr>
              <a:t>Polybase</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Export). Please check the latest release of Azure Synapse Pathway for more advanced SQL Server code translation capabilities. </a:t>
            </a:r>
          </a:p>
          <a:p>
            <a:pPr marL="0" marR="0">
              <a:lnSpc>
                <a:spcPct val="120000"/>
              </a:lnSpc>
              <a:spcBef>
                <a:spcPts val="0"/>
              </a:spcBef>
              <a:spcAft>
                <a:spcPts val="0"/>
              </a:spcAft>
            </a:pPr>
            <a:endPar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You can use scripts described in this document (Module 5_RunSqlFilesInFolder) to execute all translated code by ASP or other methods</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Please check the newest release of Azure Synapse Pathway so you can use the best available functions. </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sql-docs/azure-synapse-pathway-overview.md at live · </a:t>
            </a:r>
            <a:r>
              <a:rPr lang="en-US" sz="16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MicrosoftDocs</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a:t>
            </a:r>
            <a:r>
              <a:rPr lang="en-US" sz="16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-docs (github.com)</a:t>
            </a:r>
            <a:endPar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endPar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In addition, </a:t>
            </a: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Module 3, 4, 5 are reusable for other types of migrations, for example, Netezza or Teradata or Exadata </a:t>
            </a: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or Oracle </a:t>
            </a: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to Azure Synapse migrations.</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After the code is translated, and data is exported out of source systems, the rest of the tasks are the same. Therefore module 3-5 can be utilized for any of those migrations. </a:t>
            </a:r>
            <a:endParaRPr lang="en-US" sz="1600" dirty="0">
              <a:effectLst/>
              <a:latin typeface="Segoe UI" panose="020B0502040204020203" pitchFamily="34"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62751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What are in the Utilities (For BCP Export)</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7" y="1231271"/>
            <a:ext cx="11380205" cy="5300234"/>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There are five modules that contain PowerShell Scripts and T-SQL Scripts designed to accomplish key task(s) if you will use BCP Export method. </a:t>
            </a:r>
          </a:p>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 five modules are summarized as below:</a:t>
            </a:r>
          </a:p>
          <a:p>
            <a:pPr marL="228600" marR="0">
              <a:lnSpc>
                <a:spcPct val="115000"/>
              </a:lnSpc>
              <a:spcBef>
                <a:spcPts val="600"/>
              </a:spcBef>
              <a:spcAft>
                <a:spcPts val="600"/>
              </a:spcAft>
            </a:pPr>
            <a:r>
              <a:rPr lang="en-US" sz="1600" b="1" dirty="0">
                <a:effectLst/>
                <a:latin typeface="Segoe UI" panose="020B0502040204020203" pitchFamily="34" charset="0"/>
                <a:ea typeface="SimSun" panose="02010600030101010101" pitchFamily="2" charset="-122"/>
                <a:cs typeface="Times New Roman" panose="02020603050405020304" pitchFamily="18" charset="0"/>
              </a:rPr>
              <a:t>1_TranslateMetaData</a:t>
            </a:r>
            <a:r>
              <a:rPr lang="en-US" sz="1600" dirty="0">
                <a:effectLst/>
                <a:latin typeface="Segoe UI" panose="020B0502040204020203" pitchFamily="34" charset="0"/>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600" dirty="0">
                <a:effectLst/>
                <a:latin typeface="Segoe UI" panose="020B0502040204020203" pitchFamily="34" charset="0"/>
                <a:ea typeface="SimSun" panose="02010600030101010101" pitchFamily="2" charset="-122"/>
                <a:cs typeface="Times New Roman" panose="02020603050405020304" pitchFamily="18" charset="0"/>
              </a:rPr>
              <a:t> files in specified output file folder (configurable). </a:t>
            </a:r>
          </a:p>
          <a:p>
            <a:pPr marL="228600" marR="0">
              <a:lnSpc>
                <a:spcPct val="115000"/>
              </a:lnSpc>
              <a:spcBef>
                <a:spcPts val="600"/>
              </a:spcBef>
              <a:spcAft>
                <a:spcPts val="600"/>
              </a:spcAft>
            </a:pPr>
            <a:r>
              <a:rPr lang="en-US" sz="1600" b="1" dirty="0">
                <a:effectLst/>
                <a:latin typeface="Segoe UI" panose="020B0502040204020203" pitchFamily="34" charset="0"/>
                <a:ea typeface="SimSun" panose="02010600030101010101" pitchFamily="2" charset="-122"/>
                <a:cs typeface="Times New Roman" panose="02020603050405020304" pitchFamily="18" charset="0"/>
              </a:rPr>
              <a:t>2_ExportSourceData</a:t>
            </a:r>
            <a:r>
              <a:rPr lang="en-US" sz="1600" dirty="0">
                <a:effectLst/>
                <a:latin typeface="Segoe UI" panose="020B0502040204020203" pitchFamily="34" charset="0"/>
                <a:ea typeface="SimSun" panose="02010600030101010101" pitchFamily="2" charset="-122"/>
                <a:cs typeface="Times New Roman" panose="02020603050405020304" pitchFamily="18" charset="0"/>
              </a:rPr>
              <a:t>: Export SQL Server Tables into data files stored in predefined structure and format (.csv or .txt)</a:t>
            </a:r>
          </a:p>
          <a:p>
            <a:pPr marL="228600" marR="0">
              <a:lnSpc>
                <a:spcPct val="115000"/>
              </a:lnSpc>
              <a:spcBef>
                <a:spcPts val="600"/>
              </a:spcBef>
              <a:spcAft>
                <a:spcPts val="600"/>
              </a:spcAft>
            </a:pPr>
            <a:r>
              <a:rPr lang="en-US" sz="1600" b="1" dirty="0">
                <a:effectLst/>
                <a:latin typeface="Segoe UI" panose="020B0502040204020203" pitchFamily="34" charset="0"/>
                <a:ea typeface="SimSun" panose="02010600030101010101" pitchFamily="2" charset="-122"/>
                <a:cs typeface="Times New Roman" panose="02020603050405020304" pitchFamily="18" charset="0"/>
              </a:rPr>
              <a:t>3_LoadDataIntoAzureStorage</a:t>
            </a:r>
            <a:r>
              <a:rPr lang="en-US" sz="1600" dirty="0">
                <a:effectLst/>
                <a:latin typeface="Segoe UI" panose="020B0502040204020203" pitchFamily="34" charset="0"/>
                <a:ea typeface="SimSun" panose="02010600030101010101" pitchFamily="2" charset="-122"/>
                <a:cs typeface="Times New Roman" panose="02020603050405020304" pitchFamily="18" charset="0"/>
              </a:rPr>
              <a:t>: Load exported data files into specified container in Azure Storage (Azure Data Lake Store).</a:t>
            </a:r>
          </a:p>
          <a:p>
            <a:pPr marL="228600" marR="0">
              <a:lnSpc>
                <a:spcPct val="115000"/>
              </a:lnSpc>
              <a:spcBef>
                <a:spcPts val="600"/>
              </a:spcBef>
              <a:spcAft>
                <a:spcPts val="600"/>
              </a:spcAft>
            </a:pPr>
            <a:r>
              <a:rPr lang="en-US" sz="1600" b="1" dirty="0">
                <a:effectLst/>
                <a:latin typeface="Segoe UI" panose="020B0502040204020203" pitchFamily="34" charset="0"/>
                <a:ea typeface="SimSun" panose="02010600030101010101" pitchFamily="2" charset="-122"/>
                <a:cs typeface="Times New Roman" panose="02020603050405020304" pitchFamily="18" charset="0"/>
              </a:rPr>
              <a:t>4_GenerateCopyIntoScripts</a:t>
            </a:r>
            <a:r>
              <a:rPr lang="en-US" sz="16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600" dirty="0">
                <a:solidFill>
                  <a:srgbClr val="00B0F0"/>
                </a:solidFill>
                <a:effectLst/>
                <a:latin typeface="Segoe UI" panose="020B0502040204020203" pitchFamily="34" charset="0"/>
                <a:ea typeface="SimSun" panose="02010600030101010101" pitchFamily="2" charset="-122"/>
                <a:cs typeface="Times New Roman" panose="02020603050405020304" pitchFamily="18" charset="0"/>
              </a:rPr>
              <a:t>COPY Into</a:t>
            </a:r>
            <a:r>
              <a:rPr lang="en-US" sz="1600" dirty="0">
                <a:effectLst/>
                <a:latin typeface="Segoe UI" panose="020B0502040204020203" pitchFamily="34" charset="0"/>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600" b="1" dirty="0">
                <a:effectLst/>
                <a:latin typeface="Segoe UI" panose="020B0502040204020203" pitchFamily="34" charset="0"/>
                <a:ea typeface="SimSun" panose="02010600030101010101" pitchFamily="2" charset="-122"/>
                <a:cs typeface="Times New Roman" panose="02020603050405020304" pitchFamily="18" charset="0"/>
              </a:rPr>
              <a:t>5_RunSqlFilesInFolder</a:t>
            </a:r>
            <a:r>
              <a:rPr lang="en-US" sz="1600" dirty="0">
                <a:effectLst/>
                <a:latin typeface="Segoe UI" panose="020B0502040204020203" pitchFamily="34" charset="0"/>
                <a:ea typeface="SimSun" panose="02010600030101010101" pitchFamily="2" charset="-122"/>
                <a:cs typeface="Times New Roman" panose="02020603050405020304" pitchFamily="18" charset="0"/>
              </a:rPr>
              <a:t>: Run all T-SQL Scripts defined in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600" dirty="0">
                <a:effectLst/>
                <a:latin typeface="Segoe UI" panose="020B0502040204020203" pitchFamily="34" charset="0"/>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600" dirty="0">
                <a:effectLst/>
                <a:latin typeface="Segoe UI" panose="020B0502040204020203" pitchFamily="34" charset="0"/>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 (against Azure Synapse or SQL Server).</a:t>
            </a:r>
          </a:p>
          <a:p>
            <a:pPr marL="228600" marR="0">
              <a:lnSpc>
                <a:spcPct val="115000"/>
              </a:lnSpc>
              <a:spcBef>
                <a:spcPts val="600"/>
              </a:spcBef>
              <a:spcAft>
                <a:spcPts val="600"/>
              </a:spcAft>
            </a:pPr>
            <a:r>
              <a:rPr lang="en-US" sz="1600" dirty="0">
                <a:solidFill>
                  <a:srgbClr val="0000FF"/>
                </a:solidFill>
                <a:latin typeface="Segoe UI" panose="020B0502040204020203" pitchFamily="34" charset="0"/>
                <a:ea typeface="SimSun" panose="02010600030101010101" pitchFamily="2" charset="-122"/>
                <a:cs typeface="Times New Roman" panose="02020603050405020304" pitchFamily="18" charset="0"/>
              </a:rPr>
              <a:t>Note: </a:t>
            </a:r>
            <a:r>
              <a:rPr lang="en-US" sz="16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5_RunSqlFilesInFolder is reused twice in the process: </a:t>
            </a:r>
            <a:r>
              <a:rPr lang="en-US" sz="16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(1) Run T-SQL Scripts generated from 1_TranslateMetadata, and (2) Run T-SQL Scripts generated from 4_GenerateCopyIntoScripts. </a:t>
            </a:r>
          </a:p>
        </p:txBody>
      </p:sp>
    </p:spTree>
    <p:custDataLst>
      <p:tags r:id="rId1"/>
    </p:custDataLst>
    <p:extLst>
      <p:ext uri="{BB962C8B-B14F-4D97-AF65-F5344CB8AC3E}">
        <p14:creationId xmlns:p14="http://schemas.microsoft.com/office/powerpoint/2010/main" val="27624232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What are in the Utilities (For </a:t>
            </a:r>
            <a:r>
              <a:rPr lang="en-US" dirty="0" err="1"/>
              <a:t>Polybase</a:t>
            </a:r>
            <a:r>
              <a:rPr lang="en-US" dirty="0"/>
              <a:t> Export)</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7" y="1231271"/>
            <a:ext cx="11380205" cy="5429500"/>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There are four modules that contain PowerShell Scripts and T-SQL Scripts designed to accomplish key task(s) if you will use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600" dirty="0">
                <a:effectLst/>
                <a:latin typeface="Segoe UI" panose="020B0502040204020203" pitchFamily="34" charset="0"/>
                <a:ea typeface="SimSun" panose="02010600030101010101" pitchFamily="2" charset="-122"/>
                <a:cs typeface="Times New Roman" panose="02020603050405020304" pitchFamily="18" charset="0"/>
              </a:rPr>
              <a:t> Export method. </a:t>
            </a:r>
          </a:p>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 four modules are summarized as below:</a:t>
            </a:r>
          </a:p>
          <a:p>
            <a:pPr marL="228600" marR="0">
              <a:lnSpc>
                <a:spcPct val="115000"/>
              </a:lnSpc>
              <a:spcBef>
                <a:spcPts val="600"/>
              </a:spcBef>
              <a:spcAft>
                <a:spcPts val="600"/>
              </a:spcAft>
            </a:pPr>
            <a:r>
              <a:rPr lang="en-US" sz="1600" b="1" dirty="0">
                <a:effectLst/>
                <a:latin typeface="Segoe UI" panose="020B0502040204020203" pitchFamily="34" charset="0"/>
                <a:ea typeface="SimSun" panose="02010600030101010101" pitchFamily="2" charset="-122"/>
                <a:cs typeface="Times New Roman" panose="02020603050405020304" pitchFamily="18" charset="0"/>
              </a:rPr>
              <a:t>1_TranslateMetaData</a:t>
            </a:r>
            <a:r>
              <a:rPr lang="en-US" sz="1600" dirty="0">
                <a:effectLst/>
                <a:latin typeface="Segoe UI" panose="020B0502040204020203" pitchFamily="34" charset="0"/>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600" dirty="0">
                <a:effectLst/>
                <a:latin typeface="Segoe UI" panose="020B0502040204020203" pitchFamily="34" charset="0"/>
                <a:ea typeface="SimSun" panose="02010600030101010101" pitchFamily="2" charset="-122"/>
                <a:cs typeface="Times New Roman" panose="02020603050405020304" pitchFamily="18" charset="0"/>
              </a:rPr>
              <a:t> files in specified file folder (configurable). </a:t>
            </a:r>
          </a:p>
          <a:p>
            <a:pPr marL="228600" marR="0">
              <a:lnSpc>
                <a:spcPct val="115000"/>
              </a:lnSpc>
              <a:spcBef>
                <a:spcPts val="600"/>
              </a:spcBef>
              <a:spcAft>
                <a:spcPts val="600"/>
              </a:spcAft>
            </a:pPr>
            <a:r>
              <a:rPr lang="en-US" sz="1600" b="1" dirty="0">
                <a:effectLst/>
                <a:highlight>
                  <a:srgbClr val="FFFF00"/>
                </a:highlight>
                <a:latin typeface="Segoe UI" panose="020B0502040204020203" pitchFamily="34" charset="0"/>
                <a:ea typeface="SimSun" panose="02010600030101010101" pitchFamily="2" charset="-122"/>
                <a:cs typeface="Times New Roman" panose="02020603050405020304" pitchFamily="18" charset="0"/>
              </a:rPr>
              <a:t>2A_GeneratePolybaseExportScripts</a:t>
            </a:r>
            <a:r>
              <a:rPr lang="en-US" sz="16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600" dirty="0">
                <a:effectLst/>
                <a:latin typeface="Segoe UI" panose="020B0502040204020203" pitchFamily="34" charset="0"/>
                <a:ea typeface="SimSun" panose="02010600030101010101" pitchFamily="2" charset="-122"/>
                <a:cs typeface="Times New Roman" panose="02020603050405020304" pitchFamily="18" charset="0"/>
              </a:rPr>
              <a:t> Export T-SQL Script for each table.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600" dirty="0">
                <a:effectLst/>
                <a:latin typeface="Segoe UI" panose="020B0502040204020203" pitchFamily="34" charset="0"/>
                <a:ea typeface="SimSun" panose="02010600030101010101" pitchFamily="2" charset="-122"/>
                <a:cs typeface="Times New Roman" panose="02020603050405020304" pitchFamily="18" charset="0"/>
              </a:rPr>
              <a:t> export set up examples are provided in subfolder “Utilities” inside this module. </a:t>
            </a:r>
          </a:p>
          <a:p>
            <a:pPr marL="228600" marR="0">
              <a:lnSpc>
                <a:spcPct val="115000"/>
              </a:lnSpc>
              <a:spcBef>
                <a:spcPts val="600"/>
              </a:spcBef>
              <a:spcAft>
                <a:spcPts val="600"/>
              </a:spcAft>
            </a:pPr>
            <a:r>
              <a:rPr lang="en-US" sz="1600" b="1" dirty="0">
                <a:effectLst/>
                <a:latin typeface="Segoe UI" panose="020B0502040204020203" pitchFamily="34" charset="0"/>
                <a:ea typeface="SimSun" panose="02010600030101010101" pitchFamily="2" charset="-122"/>
                <a:cs typeface="Times New Roman" panose="02020603050405020304" pitchFamily="18" charset="0"/>
              </a:rPr>
              <a:t>4_GenerateCopyIntoScripts</a:t>
            </a:r>
            <a:r>
              <a:rPr lang="en-US" sz="16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600" dirty="0">
                <a:solidFill>
                  <a:srgbClr val="00B0F0"/>
                </a:solidFill>
                <a:effectLst/>
                <a:latin typeface="Segoe UI" panose="020B0502040204020203" pitchFamily="34" charset="0"/>
                <a:ea typeface="SimSun" panose="02010600030101010101" pitchFamily="2" charset="-122"/>
                <a:cs typeface="Times New Roman" panose="02020603050405020304" pitchFamily="18" charset="0"/>
              </a:rPr>
              <a:t>COPY Into</a:t>
            </a:r>
            <a:r>
              <a:rPr lang="en-US" sz="1600" dirty="0">
                <a:effectLst/>
                <a:latin typeface="Segoe UI" panose="020B0502040204020203" pitchFamily="34" charset="0"/>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600" b="1" dirty="0">
                <a:effectLst/>
                <a:latin typeface="Segoe UI" panose="020B0502040204020203" pitchFamily="34" charset="0"/>
                <a:ea typeface="SimSun" panose="02010600030101010101" pitchFamily="2" charset="-122"/>
                <a:cs typeface="Times New Roman" panose="02020603050405020304" pitchFamily="18" charset="0"/>
              </a:rPr>
              <a:t>5_RunSqlFilesInFolder</a:t>
            </a:r>
            <a:r>
              <a:rPr lang="en-US" sz="1600" dirty="0">
                <a:effectLst/>
                <a:latin typeface="Segoe UI" panose="020B0502040204020203" pitchFamily="34" charset="0"/>
                <a:ea typeface="SimSun" panose="02010600030101010101" pitchFamily="2" charset="-122"/>
                <a:cs typeface="Times New Roman" panose="02020603050405020304" pitchFamily="18" charset="0"/>
              </a:rPr>
              <a:t>: Run all T-SQL Scripts defined in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600" dirty="0">
                <a:effectLst/>
                <a:latin typeface="Segoe UI" panose="020B0502040204020203" pitchFamily="34" charset="0"/>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600" dirty="0">
                <a:effectLst/>
                <a:latin typeface="Segoe UI" panose="020B0502040204020203" pitchFamily="34" charset="0"/>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a:t>
            </a:r>
            <a:r>
              <a:rPr lang="en-US" sz="1600" dirty="0">
                <a:latin typeface="Segoe UI" panose="020B0502040204020203" pitchFamily="34" charset="0"/>
                <a:ea typeface="SimSun" panose="02010600030101010101" pitchFamily="2" charset="-122"/>
                <a:cs typeface="Times New Roman" panose="02020603050405020304" pitchFamily="18" charset="0"/>
              </a:rPr>
              <a:t> </a:t>
            </a:r>
            <a:r>
              <a:rPr lang="en-US" sz="1600" dirty="0">
                <a:effectLst/>
                <a:latin typeface="Segoe UI" panose="020B0502040204020203" pitchFamily="34" charset="0"/>
                <a:ea typeface="SimSun" panose="02010600030101010101" pitchFamily="2" charset="-122"/>
                <a:cs typeface="Times New Roman" panose="02020603050405020304" pitchFamily="18" charset="0"/>
              </a:rPr>
              <a:t>(against Azure Synapse or SQL Server).</a:t>
            </a:r>
          </a:p>
          <a:p>
            <a:pPr marL="228600" marR="0">
              <a:lnSpc>
                <a:spcPct val="115000"/>
              </a:lnSpc>
              <a:spcBef>
                <a:spcPts val="600"/>
              </a:spcBef>
              <a:spcAft>
                <a:spcPts val="600"/>
              </a:spcAft>
            </a:pPr>
            <a:r>
              <a:rPr lang="en-US" sz="1600" dirty="0">
                <a:solidFill>
                  <a:srgbClr val="0000FF"/>
                </a:solidFill>
                <a:latin typeface="Segoe UI" panose="020B0502040204020203" pitchFamily="34" charset="0"/>
                <a:ea typeface="SimSun" panose="02010600030101010101" pitchFamily="2" charset="-122"/>
                <a:cs typeface="Times New Roman" panose="02020603050405020304" pitchFamily="18" charset="0"/>
              </a:rPr>
              <a:t>Note: </a:t>
            </a:r>
            <a:r>
              <a:rPr lang="en-US" sz="16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5_RunSqlFilesInFolder is reused three times in the process: </a:t>
            </a:r>
            <a:r>
              <a:rPr lang="en-US" sz="16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(1) Run T-SQL Scripts generated from 1_TranslateMetadata, (2) Run T-SQL Scripts generated from 2A_GeneratePolybaseExportScripts, and (3) Run T-SQL Scripts generated from 4_GenerateCopyIntoScripts. </a:t>
            </a:r>
          </a:p>
        </p:txBody>
      </p:sp>
    </p:spTree>
    <p:custDataLst>
      <p:tags r:id="rId1"/>
    </p:custDataLst>
    <p:extLst>
      <p:ext uri="{BB962C8B-B14F-4D97-AF65-F5344CB8AC3E}">
        <p14:creationId xmlns:p14="http://schemas.microsoft.com/office/powerpoint/2010/main" val="11791753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6740" y="339505"/>
            <a:ext cx="11018520" cy="466253"/>
          </a:xfrm>
        </p:spPr>
        <p:txBody>
          <a:bodyPr>
            <a:noAutofit/>
          </a:bodyPr>
          <a:lstStyle/>
          <a:p>
            <a:r>
              <a:rPr lang="en-US" sz="1600" dirty="0"/>
              <a:t>SQL Server to Synapse Migration Tasks Carried out by PowerShell Scripts (Modules) – BCP Export – All  Versions of SQL Servers</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pic>
        <p:nvPicPr>
          <p:cNvPr id="4" name="Picture 3" descr="Diagram&#10;&#10;Description automatically generated">
            <a:extLst>
              <a:ext uri="{FF2B5EF4-FFF2-40B4-BE49-F238E27FC236}">
                <a16:creationId xmlns:a16="http://schemas.microsoft.com/office/drawing/2014/main" id="{878CF3AE-ACE1-4E42-B090-F37AD9B4D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760" y="805758"/>
            <a:ext cx="8757378" cy="5856271"/>
          </a:xfrm>
          <a:prstGeom prst="rect">
            <a:avLst/>
          </a:prstGeom>
        </p:spPr>
      </p:pic>
    </p:spTree>
    <p:custDataLst>
      <p:tags r:id="rId1"/>
    </p:custDataLst>
    <p:extLst>
      <p:ext uri="{BB962C8B-B14F-4D97-AF65-F5344CB8AC3E}">
        <p14:creationId xmlns:p14="http://schemas.microsoft.com/office/powerpoint/2010/main" val="314479890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11" name="Title 1">
            <a:extLst>
              <a:ext uri="{FF2B5EF4-FFF2-40B4-BE49-F238E27FC236}">
                <a16:creationId xmlns:a16="http://schemas.microsoft.com/office/drawing/2014/main" id="{B90EA908-5706-4571-8938-3A3C051958EE}"/>
              </a:ext>
            </a:extLst>
          </p:cNvPr>
          <p:cNvSpPr>
            <a:spLocks noGrp="1"/>
          </p:cNvSpPr>
          <p:nvPr>
            <p:ph type="title"/>
          </p:nvPr>
        </p:nvSpPr>
        <p:spPr>
          <a:xfrm>
            <a:off x="586740" y="339505"/>
            <a:ext cx="11018520" cy="466253"/>
          </a:xfrm>
        </p:spPr>
        <p:txBody>
          <a:bodyPr>
            <a:noAutofit/>
          </a:bodyPr>
          <a:lstStyle/>
          <a:p>
            <a:r>
              <a:rPr lang="en-US" sz="1600" dirty="0"/>
              <a:t>SQL Server to Synapse Migration Tasks Carried out by PowerShell Scripts (Modules) – </a:t>
            </a:r>
            <a:r>
              <a:rPr lang="en-US" sz="1600" dirty="0" err="1"/>
              <a:t>Polybase</a:t>
            </a:r>
            <a:r>
              <a:rPr lang="en-US" sz="1600" dirty="0"/>
              <a:t> Export – SQL Servers 2016+ </a:t>
            </a:r>
            <a:endParaRPr lang="en-US" sz="1600" dirty="0">
              <a:cs typeface="Segoe UI"/>
            </a:endParaRPr>
          </a:p>
        </p:txBody>
      </p:sp>
      <p:pic>
        <p:nvPicPr>
          <p:cNvPr id="13" name="Picture 12" descr="Diagram&#10;&#10;Description automatically generated">
            <a:extLst>
              <a:ext uri="{FF2B5EF4-FFF2-40B4-BE49-F238E27FC236}">
                <a16:creationId xmlns:a16="http://schemas.microsoft.com/office/drawing/2014/main" id="{9649AFB9-85C9-4BF4-9108-80EC32C024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056" y="995881"/>
            <a:ext cx="7753451" cy="5504544"/>
          </a:xfrm>
          <a:prstGeom prst="rect">
            <a:avLst/>
          </a:prstGeom>
        </p:spPr>
      </p:pic>
    </p:spTree>
    <p:custDataLst>
      <p:tags r:id="rId1"/>
    </p:custDataLst>
    <p:extLst>
      <p:ext uri="{BB962C8B-B14F-4D97-AF65-F5344CB8AC3E}">
        <p14:creationId xmlns:p14="http://schemas.microsoft.com/office/powerpoint/2010/main" val="295893006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Y21 Azure Data &amp; AI">
  <a:themeElements>
    <a:clrScheme name="ASB FY21">
      <a:dk1>
        <a:srgbClr val="1A1A1A"/>
      </a:dk1>
      <a:lt1>
        <a:srgbClr val="FFFFFF"/>
      </a:lt1>
      <a:dk2>
        <a:srgbClr val="0D0D0D"/>
      </a:dk2>
      <a:lt2>
        <a:srgbClr val="F2F2F2"/>
      </a:lt2>
      <a:accent1>
        <a:srgbClr val="243A5E"/>
      </a:accent1>
      <a:accent2>
        <a:srgbClr val="0078D4"/>
      </a:accent2>
      <a:accent3>
        <a:srgbClr val="50E6FF"/>
      </a:accent3>
      <a:accent4>
        <a:srgbClr val="32145A"/>
      </a:accent4>
      <a:accent5>
        <a:srgbClr val="5C2D91"/>
      </a:accent5>
      <a:accent6>
        <a:srgbClr val="B4A0FF"/>
      </a:accent6>
      <a:hlink>
        <a:srgbClr val="00B0F0"/>
      </a:hlink>
      <a:folHlink>
        <a:srgbClr val="C5C5C5"/>
      </a:folHlink>
    </a:clrScheme>
    <a:fontScheme name="FY21 Azure Data &amp; A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AutoTags xmlns="10b8485d-8343-458f-997f-eb14a276c7b0" xsi:nil="true"/>
    <PublishingExpirationDate xmlns="http://schemas.microsoft.com/sharepoint/v3" xsi:nil="true"/>
    <PublishingStartDate xmlns="http://schemas.microsoft.com/sharepoint/v3" xsi:nil="true"/>
    <SharedWithUsers xmlns="cb876bba-6d2b-433c-92f1-7b06ddfde2e0">
      <UserInfo>
        <DisplayName>Jeff King (ADLS)</DisplayName>
        <AccountId>2856</AccountId>
        <AccountType/>
      </UserInfo>
      <UserInfo>
        <DisplayName>Echo Wang</DisplayName>
        <AccountId>8030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931C9019BC0345BB9A27BF4B480F9C" ma:contentTypeVersion="11" ma:contentTypeDescription="Create a new document." ma:contentTypeScope="" ma:versionID="9039ea8276e7a0892276f21a3bea6f43">
  <xsd:schema xmlns:xsd="http://www.w3.org/2001/XMLSchema" xmlns:xs="http://www.w3.org/2001/XMLSchema" xmlns:p="http://schemas.microsoft.com/office/2006/metadata/properties" xmlns:ns1="http://schemas.microsoft.com/sharepoint/v3" xmlns:ns2="10b8485d-8343-458f-997f-eb14a276c7b0" xmlns:ns3="cb876bba-6d2b-433c-92f1-7b06ddfde2e0" targetNamespace="http://schemas.microsoft.com/office/2006/metadata/properties" ma:root="true" ma:fieldsID="7f5b75f23843d00c5e59bbcba4252e07" ns1:_="" ns2:_="" ns3:_="">
    <xsd:import namespace="http://schemas.microsoft.com/sharepoint/v3"/>
    <xsd:import namespace="10b8485d-8343-458f-997f-eb14a276c7b0"/>
    <xsd:import namespace="cb876bba-6d2b-433c-92f1-7b06ddfde2e0"/>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b8485d-8343-458f-997f-eb14a276c7b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fals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876bba-6d2b-433c-92f1-7b06ddfde2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F7E03B-5026-41CA-A8FD-2FF885C6C0AA}">
  <ds:schemaRefs>
    <ds:schemaRef ds:uri="10b8485d-8343-458f-997f-eb14a276c7b0"/>
    <ds:schemaRef ds:uri="cb876bba-6d2b-433c-92f1-7b06ddfde2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5BB1219-8868-454C-B30C-98E529A0AB58}">
  <ds:schemaRefs>
    <ds:schemaRef ds:uri="http://schemas.microsoft.com/sharepoint/v3/contenttype/forms"/>
  </ds:schemaRefs>
</ds:datastoreItem>
</file>

<file path=customXml/itemProps3.xml><?xml version="1.0" encoding="utf-8"?>
<ds:datastoreItem xmlns:ds="http://schemas.openxmlformats.org/officeDocument/2006/customXml" ds:itemID="{A2861D5A-CBC1-4D6A-A762-06E46D5A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b8485d-8343-458f-997f-eb14a276c7b0"/>
    <ds:schemaRef ds:uri="cb876bba-6d2b-433c-92f1-7b06ddfde2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333</TotalTime>
  <Words>3452</Words>
  <Application>Microsoft Office PowerPoint</Application>
  <PresentationFormat>Widescreen</PresentationFormat>
  <Paragraphs>308</Paragraphs>
  <Slides>24</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Consolas</vt:lpstr>
      <vt:lpstr>Segoe UI</vt:lpstr>
      <vt:lpstr>Segoe UI Light</vt:lpstr>
      <vt:lpstr>Segoe UI Semibold</vt:lpstr>
      <vt:lpstr>Segoe UI Semilight</vt:lpstr>
      <vt:lpstr>Wingdings</vt:lpstr>
      <vt:lpstr>FY21 Azure Data &amp; AI</vt:lpstr>
      <vt:lpstr>SQL Server to Azure Synapse Migration Accelerator (Migration Process, Modules, Scripts)</vt:lpstr>
      <vt:lpstr>PowerPoint Presentation</vt:lpstr>
      <vt:lpstr>SqlToSynapse Migration Accelerator</vt:lpstr>
      <vt:lpstr>SqlToSynapse Migration Accelerator (PowerShell Scripts) </vt:lpstr>
      <vt:lpstr>Complementary to Azure Synapse Pathway </vt:lpstr>
      <vt:lpstr>What are in the Utilities (For BCP Export)</vt:lpstr>
      <vt:lpstr>What are in the Utilities (For Polybase Export)</vt:lpstr>
      <vt:lpstr>SQL Server to Synapse Migration Tasks Carried out by PowerShell Scripts (Modules) – BCP Export – All  Versions of SQL Servers</vt:lpstr>
      <vt:lpstr>SQL Server to Synapse Migration Tasks Carried out by PowerShell Scripts (Modules) – Polybase Export – SQL Servers 2016+ </vt:lpstr>
      <vt:lpstr>What Do I need to Use the Utilities? </vt:lpstr>
      <vt:lpstr>To Test the Scripts with an actual SQL Server &amp; Azure Synapse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Migration Accelerator</dc:title>
  <dc:creator>Sharif Islam</dc:creator>
  <cp:lastModifiedBy>Gaiye Zhou</cp:lastModifiedBy>
  <cp:revision>143</cp:revision>
  <dcterms:created xsi:type="dcterms:W3CDTF">2020-08-13T21:10:22Z</dcterms:created>
  <dcterms:modified xsi:type="dcterms:W3CDTF">2021-06-02T17:41:15Z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EFC69554-24C1-42FD-BC2B-DBA01743B2C5</vt:lpwstr>
  </property>
  <property fmtid="{D5CDD505-2E9C-101B-9397-08002B2CF9AE}" pid="3" name="ArticulatePath">
    <vt:lpwstr>AMA Deck_Internal.8.17</vt:lpwstr>
  </property>
  <property fmtid="{D5CDD505-2E9C-101B-9397-08002B2CF9AE}" pid="4" name="ContentTypeId">
    <vt:lpwstr>0x0101003B931C9019BC0345BB9A27BF4B480F9C</vt:lpwstr>
  </property>
  <property fmtid="{D5CDD505-2E9C-101B-9397-08002B2CF9AE}" pid="5" name="MSIP_Label_f42aa342-8706-4288-bd11-ebb85995028c_Enabled">
    <vt:lpwstr>true</vt:lpwstr>
  </property>
  <property fmtid="{D5CDD505-2E9C-101B-9397-08002B2CF9AE}" pid="6" name="MSIP_Label_f42aa342-8706-4288-bd11-ebb85995028c_SetDate">
    <vt:lpwstr>2020-08-19T00:01:52Z</vt:lpwstr>
  </property>
  <property fmtid="{D5CDD505-2E9C-101B-9397-08002B2CF9AE}" pid="7" name="MSIP_Label_f42aa342-8706-4288-bd11-ebb85995028c_Method">
    <vt:lpwstr>Standard</vt:lpwstr>
  </property>
  <property fmtid="{D5CDD505-2E9C-101B-9397-08002B2CF9AE}" pid="8" name="MSIP_Label_f42aa342-8706-4288-bd11-ebb85995028c_Name">
    <vt:lpwstr>Internal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ActionId">
    <vt:lpwstr>c31326a8-943f-41c0-becb-0fb57b24f6ac</vt:lpwstr>
  </property>
  <property fmtid="{D5CDD505-2E9C-101B-9397-08002B2CF9AE}" pid="11" name="MSIP_Label_f42aa342-8706-4288-bd11-ebb85995028c_ContentBits">
    <vt:lpwstr>0</vt:lpwstr>
  </property>
</Properties>
</file>